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723" r:id="rId2"/>
    <p:sldId id="717" r:id="rId3"/>
    <p:sldId id="721" r:id="rId4"/>
    <p:sldId id="720" r:id="rId5"/>
    <p:sldId id="544" r:id="rId6"/>
    <p:sldId id="709" r:id="rId7"/>
    <p:sldId id="516" r:id="rId8"/>
    <p:sldId id="263" r:id="rId9"/>
    <p:sldId id="646" r:id="rId10"/>
    <p:sldId id="508" r:id="rId11"/>
    <p:sldId id="267" r:id="rId12"/>
    <p:sldId id="265" r:id="rId13"/>
    <p:sldId id="722" r:id="rId14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0D8D8"/>
    <a:srgbClr val="FFFFCC"/>
    <a:srgbClr val="F6C99C"/>
    <a:srgbClr val="FFFF99"/>
    <a:srgbClr val="2A4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E7158-5CF3-4F35-B5E1-DAC13C3C9828}" v="46" dt="2021-04-05T18:03:48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5799"/>
  </p:normalViewPr>
  <p:slideViewPr>
    <p:cSldViewPr snapToGrid="0">
      <p:cViewPr varScale="1">
        <p:scale>
          <a:sx n="105" d="100"/>
          <a:sy n="105" d="100"/>
        </p:scale>
        <p:origin x="18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D1624-709E-42FD-B938-1CBBD1EC2DC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1423-A21B-473A-AD6E-9334A7C8E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21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56DD3-A2F0-4C14-B246-F0ABEAE61156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4E358-74F8-437E-BD5B-D1E832497F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23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38EF0-67B1-4BC7-A7F9-59D1DA1AC44A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4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38EF0-67B1-4BC7-A7F9-59D1DA1AC44A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91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486176-71D6-47EA-88A8-1550D2F1615D}" type="slidenum">
              <a:rPr lang="pt-BR" altLang="pt-BR" smtClean="0">
                <a:latin typeface="Calibri" panose="020F0502020204030204" pitchFamily="34" charset="0"/>
              </a:rPr>
              <a:pPr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2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12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01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8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70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0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10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9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7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34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5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47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1701-00B0-4D0A-965A-DFC0CEBF9DA8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75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8" y="1923143"/>
            <a:ext cx="8503663" cy="301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0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12" descr="http://blogdescalada.com/wp-content/uploads/2012/05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90" y="1263571"/>
            <a:ext cx="2324686" cy="1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Retângulo 1"/>
          <p:cNvSpPr>
            <a:spLocks noChangeArrowheads="1"/>
          </p:cNvSpPr>
          <p:nvPr/>
        </p:nvSpPr>
        <p:spPr bwMode="auto">
          <a:xfrm>
            <a:off x="153813" y="1362777"/>
            <a:ext cx="4585241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200" dirty="0">
                <a:latin typeface="+mn-lt"/>
              </a:rPr>
              <a:t>Ampliação das ofertas de serviços e melhoria na infraestrutura das </a:t>
            </a:r>
            <a:r>
              <a:rPr lang="pt-BR" altLang="pt-BR" sz="2200" dirty="0" err="1">
                <a:latin typeface="+mn-lt"/>
              </a:rPr>
              <a:t>UC´s</a:t>
            </a:r>
            <a:r>
              <a:rPr lang="pt-BR" altLang="pt-BR" sz="2200" dirty="0">
                <a:latin typeface="+mn-lt"/>
              </a:rPr>
              <a:t>, diversificando as opções de lazer e aumentando a satisfação do visitante 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2200" dirty="0">
              <a:latin typeface="+mn-lt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latin typeface="+mn-lt"/>
              </a:rPr>
              <a:t>Maior envolvimento e aumento da sensibilização da sociedade para causas ambientais;</a:t>
            </a:r>
          </a:p>
          <a:p>
            <a:pPr algn="just">
              <a:spcBef>
                <a:spcPct val="0"/>
              </a:spcBef>
              <a:buNone/>
            </a:pPr>
            <a:endParaRPr lang="pt-BR" altLang="pt-BR" sz="2200" dirty="0">
              <a:latin typeface="+mn-lt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latin typeface="+mn-lt"/>
              </a:rPr>
              <a:t>Aumento do número de visitantes, gerando emprego e renda.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sz="2200" dirty="0">
              <a:latin typeface="+mn-lt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latin typeface="+mn-lt"/>
              </a:rPr>
              <a:t>Redução do custo para o Estado na manutenção das </a:t>
            </a:r>
            <a:r>
              <a:rPr lang="pt-BR" sz="2200" dirty="0" err="1">
                <a:latin typeface="+mn-lt"/>
              </a:rPr>
              <a:t>UC´s</a:t>
            </a:r>
            <a:endParaRPr lang="pt-BR" sz="2200" dirty="0">
              <a:latin typeface="+mn-lt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sz="2200" dirty="0">
              <a:latin typeface="+mn-lt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sz="2200" dirty="0">
              <a:latin typeface="+mn-lt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2200" dirty="0">
              <a:latin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7270" y="4533221"/>
            <a:ext cx="2414745" cy="1541962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0EFE6077-C23F-43A6-80C7-86C1726736D9}"/>
              </a:ext>
            </a:extLst>
          </p:cNvPr>
          <p:cNvSpPr/>
          <p:nvPr/>
        </p:nvSpPr>
        <p:spPr>
          <a:xfrm>
            <a:off x="-1" y="593580"/>
            <a:ext cx="4212771" cy="582525"/>
          </a:xfrm>
          <a:prstGeom prst="rect">
            <a:avLst/>
          </a:prstGeom>
          <a:solidFill>
            <a:srgbClr val="124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12D11495-6C2D-4F31-9C57-84E6B7B07551}"/>
              </a:ext>
            </a:extLst>
          </p:cNvPr>
          <p:cNvSpPr txBox="1"/>
          <p:nvPr/>
        </p:nvSpPr>
        <p:spPr>
          <a:xfrm>
            <a:off x="0" y="654010"/>
            <a:ext cx="4212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/>
                <a:cs typeface="Arial"/>
              </a:rPr>
              <a:t>PRINCIPAIS BENEFÍCIOS</a:t>
            </a:r>
            <a:endParaRPr lang="pt-B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6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1304" y="2898396"/>
            <a:ext cx="2608544" cy="1541962"/>
          </a:xfr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CD50249-58FA-43B3-9027-4A496D1798CF}"/>
              </a:ext>
            </a:extLst>
          </p:cNvPr>
          <p:cNvSpPr/>
          <p:nvPr/>
        </p:nvSpPr>
        <p:spPr>
          <a:xfrm>
            <a:off x="4264896" y="3244334"/>
            <a:ext cx="61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931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388C612-538B-4D59-82AA-A67A5568DFB2}"/>
              </a:ext>
            </a:extLst>
          </p:cNvPr>
          <p:cNvSpPr/>
          <p:nvPr/>
        </p:nvSpPr>
        <p:spPr>
          <a:xfrm>
            <a:off x="-1" y="593580"/>
            <a:ext cx="4598378" cy="582525"/>
          </a:xfrm>
          <a:prstGeom prst="rect">
            <a:avLst/>
          </a:prstGeom>
          <a:solidFill>
            <a:srgbClr val="124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DCCFA7E-09E1-4490-A089-663342BFA5D9}"/>
              </a:ext>
            </a:extLst>
          </p:cNvPr>
          <p:cNvSpPr txBox="1"/>
          <p:nvPr/>
        </p:nvSpPr>
        <p:spPr>
          <a:xfrm>
            <a:off x="0" y="654010"/>
            <a:ext cx="4686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/>
                <a:cs typeface="Arial"/>
              </a:rPr>
              <a:t>UNIDADES CONTEMPLADAS</a:t>
            </a:r>
            <a:endParaRPr lang="pt-B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F5FB5A-F1EA-4B51-BD29-214B8969DEB8}"/>
              </a:ext>
            </a:extLst>
          </p:cNvPr>
          <p:cNvSpPr/>
          <p:nvPr/>
        </p:nvSpPr>
        <p:spPr>
          <a:xfrm>
            <a:off x="4308230" y="1405653"/>
            <a:ext cx="1195754" cy="256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">
            <a:extLst>
              <a:ext uri="{FF2B5EF4-FFF2-40B4-BE49-F238E27FC236}">
                <a16:creationId xmlns:a16="http://schemas.microsoft.com/office/drawing/2014/main" id="{1417749C-260F-49BA-B63B-452D5293F19C}"/>
              </a:ext>
            </a:extLst>
          </p:cNvPr>
          <p:cNvGrpSpPr>
            <a:grpSpLocks/>
          </p:cNvGrpSpPr>
          <p:nvPr/>
        </p:nvGrpSpPr>
        <p:grpSpPr bwMode="auto">
          <a:xfrm>
            <a:off x="509588" y="1196151"/>
            <a:ext cx="8094662" cy="5610225"/>
            <a:chOff x="509588" y="1019175"/>
            <a:chExt cx="8094662" cy="5610225"/>
          </a:xfrm>
        </p:grpSpPr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9374154C-FA11-4E04-B2FC-ACD29D5B73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9588" y="1019175"/>
              <a:ext cx="8094662" cy="5610225"/>
              <a:chOff x="509588" y="1019175"/>
              <a:chExt cx="8094662" cy="5610225"/>
            </a:xfrm>
          </p:grpSpPr>
          <p:pic>
            <p:nvPicPr>
              <p:cNvPr id="17" name="Imagem 9">
                <a:extLst>
                  <a:ext uri="{FF2B5EF4-FFF2-40B4-BE49-F238E27FC236}">
                    <a16:creationId xmlns:a16="http://schemas.microsoft.com/office/drawing/2014/main" id="{BA1048E5-C1E2-4B7E-A40F-93256D92C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588" y="1019175"/>
                <a:ext cx="8094662" cy="561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Imagem 10">
                <a:extLst>
                  <a:ext uri="{FF2B5EF4-FFF2-40B4-BE49-F238E27FC236}">
                    <a16:creationId xmlns:a16="http://schemas.microsoft.com/office/drawing/2014/main" id="{DA2EB11E-62BE-4383-A45E-F48D6C58C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0873" y="4451784"/>
                <a:ext cx="1820420" cy="21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Imagem 10">
              <a:extLst>
                <a:ext uri="{FF2B5EF4-FFF2-40B4-BE49-F238E27FC236}">
                  <a16:creationId xmlns:a16="http://schemas.microsoft.com/office/drawing/2014/main" id="{D7D0304D-FDDD-4965-B327-89D078681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029200"/>
              <a:ext cx="1675192" cy="148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Imagem 2">
            <a:extLst>
              <a:ext uri="{FF2B5EF4-FFF2-40B4-BE49-F238E27FC236}">
                <a16:creationId xmlns:a16="http://schemas.microsoft.com/office/drawing/2014/main" id="{5E85475A-2C46-4B78-B71B-2368FB44B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4645789"/>
            <a:ext cx="1587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1759B6C-76F1-4842-82FF-FB25527E0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758376"/>
            <a:ext cx="1728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632523"/>
                </a:solidFill>
                <a:latin typeface="Arial" panose="020B0604020202020204" pitchFamily="34" charset="0"/>
              </a:rPr>
              <a:t>Pq. do Sumidouro</a:t>
            </a:r>
          </a:p>
        </p:txBody>
      </p:sp>
      <p:cxnSp>
        <p:nvCxnSpPr>
          <p:cNvPr id="22" name="Straight Arrow Connector 12">
            <a:extLst>
              <a:ext uri="{FF2B5EF4-FFF2-40B4-BE49-F238E27FC236}">
                <a16:creationId xmlns:a16="http://schemas.microsoft.com/office/drawing/2014/main" id="{A89D36DD-D1A6-411F-8C9F-8D0E31F05B8E}"/>
              </a:ext>
            </a:extLst>
          </p:cNvPr>
          <p:cNvCxnSpPr>
            <a:endCxn id="21" idx="1"/>
          </p:cNvCxnSpPr>
          <p:nvPr/>
        </p:nvCxnSpPr>
        <p:spPr>
          <a:xfrm flipV="1">
            <a:off x="5145088" y="3896489"/>
            <a:ext cx="1941512" cy="56038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0">
            <a:extLst>
              <a:ext uri="{FF2B5EF4-FFF2-40B4-BE49-F238E27FC236}">
                <a16:creationId xmlns:a16="http://schemas.microsoft.com/office/drawing/2014/main" id="{E2FC1074-5990-474B-A19A-50F0D61C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3253551"/>
            <a:ext cx="1195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632523"/>
                </a:solidFill>
                <a:latin typeface="Arial" panose="020B0604020202020204" pitchFamily="34" charset="0"/>
              </a:rPr>
              <a:t>Gruta Rei do Mato</a:t>
            </a:r>
          </a:p>
        </p:txBody>
      </p:sp>
      <p:cxnSp>
        <p:nvCxnSpPr>
          <p:cNvPr id="24" name="Straight Arrow Connector 25">
            <a:extLst>
              <a:ext uri="{FF2B5EF4-FFF2-40B4-BE49-F238E27FC236}">
                <a16:creationId xmlns:a16="http://schemas.microsoft.com/office/drawing/2014/main" id="{A57DA8F9-538E-4090-9A0A-99EDD0A272EA}"/>
              </a:ext>
            </a:extLst>
          </p:cNvPr>
          <p:cNvCxnSpPr/>
          <p:nvPr/>
        </p:nvCxnSpPr>
        <p:spPr>
          <a:xfrm rot="10800000">
            <a:off x="2546350" y="3301176"/>
            <a:ext cx="2209800" cy="89376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8">
            <a:extLst>
              <a:ext uri="{FF2B5EF4-FFF2-40B4-BE49-F238E27FC236}">
                <a16:creationId xmlns:a16="http://schemas.microsoft.com/office/drawing/2014/main" id="{DD9EE93E-4B84-4478-800D-F0DB2E8C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3070989"/>
            <a:ext cx="1728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632523"/>
                </a:solidFill>
                <a:latin typeface="Arial" panose="020B0604020202020204" pitchFamily="34" charset="0"/>
              </a:rPr>
              <a:t>Mon. Nat. Peter Lund</a:t>
            </a:r>
          </a:p>
        </p:txBody>
      </p:sp>
      <p:cxnSp>
        <p:nvCxnSpPr>
          <p:cNvPr id="26" name="Straight Arrow Connector 30">
            <a:extLst>
              <a:ext uri="{FF2B5EF4-FFF2-40B4-BE49-F238E27FC236}">
                <a16:creationId xmlns:a16="http://schemas.microsoft.com/office/drawing/2014/main" id="{5331F8CD-81E0-4165-9946-13EB163877B6}"/>
              </a:ext>
            </a:extLst>
          </p:cNvPr>
          <p:cNvCxnSpPr/>
          <p:nvPr/>
        </p:nvCxnSpPr>
        <p:spPr>
          <a:xfrm>
            <a:off x="5410200" y="5076001"/>
            <a:ext cx="914400" cy="587375"/>
          </a:xfrm>
          <a:prstGeom prst="straightConnector1">
            <a:avLst/>
          </a:prstGeom>
          <a:ln w="25400">
            <a:solidFill>
              <a:srgbClr val="4DFDF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31">
            <a:extLst>
              <a:ext uri="{FF2B5EF4-FFF2-40B4-BE49-F238E27FC236}">
                <a16:creationId xmlns:a16="http://schemas.microsoft.com/office/drawing/2014/main" id="{9861EE4B-5AD3-4165-BD77-F98544065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587176"/>
            <a:ext cx="1371600" cy="276225"/>
          </a:xfrm>
          <a:prstGeom prst="rect">
            <a:avLst/>
          </a:prstGeom>
          <a:solidFill>
            <a:srgbClr val="4D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Arial" panose="020B0604020202020204" pitchFamily="34" charset="0"/>
              </a:rPr>
              <a:t>Pq. do Itacolomi</a:t>
            </a:r>
          </a:p>
        </p:txBody>
      </p:sp>
      <p:cxnSp>
        <p:nvCxnSpPr>
          <p:cNvPr id="28" name="Straight Arrow Connector 33">
            <a:extLst>
              <a:ext uri="{FF2B5EF4-FFF2-40B4-BE49-F238E27FC236}">
                <a16:creationId xmlns:a16="http://schemas.microsoft.com/office/drawing/2014/main" id="{C5EFA361-74C2-49D2-B5BB-92E0AD6C356D}"/>
              </a:ext>
            </a:extLst>
          </p:cNvPr>
          <p:cNvCxnSpPr/>
          <p:nvPr/>
        </p:nvCxnSpPr>
        <p:spPr>
          <a:xfrm rot="10800000">
            <a:off x="1676400" y="3685351"/>
            <a:ext cx="831850" cy="322263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35">
            <a:extLst>
              <a:ext uri="{FF2B5EF4-FFF2-40B4-BE49-F238E27FC236}">
                <a16:creationId xmlns:a16="http://schemas.microsoft.com/office/drawing/2014/main" id="{4BD52569-AA75-48DA-8244-90DCF0F79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50401"/>
            <a:ext cx="1728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8000"/>
                </a:solidFill>
                <a:latin typeface="Arial" panose="020B0604020202020204" pitchFamily="34" charset="0"/>
              </a:rPr>
              <a:t>Pq. Pau Furado</a:t>
            </a:r>
          </a:p>
        </p:txBody>
      </p:sp>
      <p:cxnSp>
        <p:nvCxnSpPr>
          <p:cNvPr id="30" name="Straight Arrow Connector 39">
            <a:extLst>
              <a:ext uri="{FF2B5EF4-FFF2-40B4-BE49-F238E27FC236}">
                <a16:creationId xmlns:a16="http://schemas.microsoft.com/office/drawing/2014/main" id="{CD881138-1BC2-402C-9C22-D9CC488C9EAE}"/>
              </a:ext>
            </a:extLst>
          </p:cNvPr>
          <p:cNvCxnSpPr/>
          <p:nvPr/>
        </p:nvCxnSpPr>
        <p:spPr>
          <a:xfrm rot="16200000" flipH="1">
            <a:off x="4668044" y="6091208"/>
            <a:ext cx="255587" cy="120650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F9928812-00E2-4313-951B-D591E913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6196776"/>
            <a:ext cx="172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8000"/>
                </a:solidFill>
                <a:latin typeface="Arial" panose="020B0604020202020204" pitchFamily="34" charset="0"/>
              </a:rPr>
              <a:t>Pq. Serra do Papagaio</a:t>
            </a:r>
          </a:p>
        </p:txBody>
      </p:sp>
      <p:cxnSp>
        <p:nvCxnSpPr>
          <p:cNvPr id="32" name="Straight Arrow Connector 43">
            <a:extLst>
              <a:ext uri="{FF2B5EF4-FFF2-40B4-BE49-F238E27FC236}">
                <a16:creationId xmlns:a16="http://schemas.microsoft.com/office/drawing/2014/main" id="{C2C40F7D-5D26-4E7B-87A2-9436AAE549CF}"/>
              </a:ext>
            </a:extLst>
          </p:cNvPr>
          <p:cNvCxnSpPr/>
          <p:nvPr/>
        </p:nvCxnSpPr>
        <p:spPr>
          <a:xfrm>
            <a:off x="5156200" y="5806251"/>
            <a:ext cx="569913" cy="258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TextBox 44">
            <a:extLst>
              <a:ext uri="{FF2B5EF4-FFF2-40B4-BE49-F238E27FC236}">
                <a16:creationId xmlns:a16="http://schemas.microsoft.com/office/drawing/2014/main" id="{33D73FF8-1B70-4C09-BA15-7503E0A68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996751"/>
            <a:ext cx="1728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666699"/>
                </a:solidFill>
                <a:latin typeface="Arial" panose="020B0604020202020204" pitchFamily="34" charset="0"/>
              </a:rPr>
              <a:t>Pq. de Ibitipoca</a:t>
            </a:r>
          </a:p>
        </p:txBody>
      </p:sp>
      <p:cxnSp>
        <p:nvCxnSpPr>
          <p:cNvPr id="34" name="Straight Arrow Connector 52">
            <a:extLst>
              <a:ext uri="{FF2B5EF4-FFF2-40B4-BE49-F238E27FC236}">
                <a16:creationId xmlns:a16="http://schemas.microsoft.com/office/drawing/2014/main" id="{42AFE107-DDAC-4E2B-A992-6E8D9D28DC9B}"/>
              </a:ext>
            </a:extLst>
          </p:cNvPr>
          <p:cNvCxnSpPr/>
          <p:nvPr/>
        </p:nvCxnSpPr>
        <p:spPr>
          <a:xfrm rot="5400000" flipH="1" flipV="1">
            <a:off x="5045869" y="1985932"/>
            <a:ext cx="1831975" cy="1255713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53">
            <a:extLst>
              <a:ext uri="{FF2B5EF4-FFF2-40B4-BE49-F238E27FC236}">
                <a16:creationId xmlns:a16="http://schemas.microsoft.com/office/drawing/2014/main" id="{E2A5A32B-1375-459D-95E0-BAFE609FF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472376"/>
            <a:ext cx="1728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8000"/>
                </a:solidFill>
                <a:latin typeface="Arial" panose="020B0604020202020204" pitchFamily="34" charset="0"/>
              </a:rPr>
              <a:t>Pq. do Biribiri</a:t>
            </a:r>
          </a:p>
        </p:txBody>
      </p:sp>
      <p:cxnSp>
        <p:nvCxnSpPr>
          <p:cNvPr id="36" name="Straight Arrow Connector 55">
            <a:extLst>
              <a:ext uri="{FF2B5EF4-FFF2-40B4-BE49-F238E27FC236}">
                <a16:creationId xmlns:a16="http://schemas.microsoft.com/office/drawing/2014/main" id="{EE90F012-4398-4A80-B145-6B46F98741B7}"/>
              </a:ext>
            </a:extLst>
          </p:cNvPr>
          <p:cNvCxnSpPr/>
          <p:nvPr/>
        </p:nvCxnSpPr>
        <p:spPr>
          <a:xfrm rot="5400000" flipH="1" flipV="1">
            <a:off x="5364163" y="2051813"/>
            <a:ext cx="1676400" cy="1431925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56">
            <a:extLst>
              <a:ext uri="{FF2B5EF4-FFF2-40B4-BE49-F238E27FC236}">
                <a16:creationId xmlns:a16="http://schemas.microsoft.com/office/drawing/2014/main" id="{BD2508D6-6AFB-4C77-9C96-868FC7538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1712089"/>
            <a:ext cx="1728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8000"/>
                </a:solidFill>
                <a:latin typeface="Arial" panose="020B0604020202020204" pitchFamily="34" charset="0"/>
              </a:rPr>
              <a:t>Pq. do Rio Preto</a:t>
            </a:r>
          </a:p>
        </p:txBody>
      </p:sp>
      <p:cxnSp>
        <p:nvCxnSpPr>
          <p:cNvPr id="38" name="Straight Arrow Connector 66">
            <a:extLst>
              <a:ext uri="{FF2B5EF4-FFF2-40B4-BE49-F238E27FC236}">
                <a16:creationId xmlns:a16="http://schemas.microsoft.com/office/drawing/2014/main" id="{BAEE32CB-589A-4C9F-9295-DC7069A0422C}"/>
              </a:ext>
            </a:extLst>
          </p:cNvPr>
          <p:cNvCxnSpPr>
            <a:endCxn id="39" idx="1"/>
          </p:cNvCxnSpPr>
          <p:nvPr/>
        </p:nvCxnSpPr>
        <p:spPr>
          <a:xfrm flipV="1">
            <a:off x="5334000" y="4887089"/>
            <a:ext cx="1295400" cy="44450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67">
            <a:extLst>
              <a:ext uri="{FF2B5EF4-FFF2-40B4-BE49-F238E27FC236}">
                <a16:creationId xmlns:a16="http://schemas.microsoft.com/office/drawing/2014/main" id="{139E2592-5A60-41B7-9548-0D6D58206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748976"/>
            <a:ext cx="193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8000"/>
                </a:solidFill>
                <a:latin typeface="Arial" panose="020B0604020202020204" pitchFamily="34" charset="0"/>
              </a:rPr>
              <a:t>Floresta Est. do Uaimii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860CB8FD-EBED-43FC-AE4B-9C579EA97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349176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8000"/>
                </a:solidFill>
                <a:latin typeface="Arial" panose="020B0604020202020204" pitchFamily="34" charset="0"/>
              </a:rPr>
              <a:t>Pq. de Nova Baden</a:t>
            </a:r>
          </a:p>
        </p:txBody>
      </p:sp>
      <p:cxnSp>
        <p:nvCxnSpPr>
          <p:cNvPr id="41" name="Straight Arrow Connector 75">
            <a:extLst>
              <a:ext uri="{FF2B5EF4-FFF2-40B4-BE49-F238E27FC236}">
                <a16:creationId xmlns:a16="http://schemas.microsoft.com/office/drawing/2014/main" id="{113F6514-3A40-405B-A85B-9883C5B6D3A9}"/>
              </a:ext>
            </a:extLst>
          </p:cNvPr>
          <p:cNvCxnSpPr/>
          <p:nvPr/>
        </p:nvCxnSpPr>
        <p:spPr>
          <a:xfrm rot="10800000" flipV="1">
            <a:off x="3352800" y="5934839"/>
            <a:ext cx="849313" cy="442912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78">
            <a:extLst>
              <a:ext uri="{FF2B5EF4-FFF2-40B4-BE49-F238E27FC236}">
                <a16:creationId xmlns:a16="http://schemas.microsoft.com/office/drawing/2014/main" id="{3C6CF8C7-B565-4FBE-AA4E-1DC490D083EA}"/>
              </a:ext>
            </a:extLst>
          </p:cNvPr>
          <p:cNvCxnSpPr/>
          <p:nvPr/>
        </p:nvCxnSpPr>
        <p:spPr>
          <a:xfrm flipV="1">
            <a:off x="5502275" y="2158176"/>
            <a:ext cx="2041525" cy="1676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80">
            <a:extLst>
              <a:ext uri="{FF2B5EF4-FFF2-40B4-BE49-F238E27FC236}">
                <a16:creationId xmlns:a16="http://schemas.microsoft.com/office/drawing/2014/main" id="{765FAF6E-84D4-45E8-81BB-4ECD4826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929576"/>
            <a:ext cx="1728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Pq. Pico do Itambé</a:t>
            </a:r>
          </a:p>
        </p:txBody>
      </p:sp>
      <p:cxnSp>
        <p:nvCxnSpPr>
          <p:cNvPr id="44" name="Straight Arrow Connector 83">
            <a:extLst>
              <a:ext uri="{FF2B5EF4-FFF2-40B4-BE49-F238E27FC236}">
                <a16:creationId xmlns:a16="http://schemas.microsoft.com/office/drawing/2014/main" id="{569F2737-1551-4EA7-AEDB-41A0E765B4AF}"/>
              </a:ext>
            </a:extLst>
          </p:cNvPr>
          <p:cNvCxnSpPr/>
          <p:nvPr/>
        </p:nvCxnSpPr>
        <p:spPr>
          <a:xfrm>
            <a:off x="5991225" y="4531489"/>
            <a:ext cx="1077913" cy="9683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85">
            <a:extLst>
              <a:ext uri="{FF2B5EF4-FFF2-40B4-BE49-F238E27FC236}">
                <a16:creationId xmlns:a16="http://schemas.microsoft.com/office/drawing/2014/main" id="{08E9374E-4DAC-4169-8FDD-B353F10E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4444176"/>
            <a:ext cx="1389062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Pq. do Rio Doce</a:t>
            </a:r>
          </a:p>
        </p:txBody>
      </p:sp>
      <p:cxnSp>
        <p:nvCxnSpPr>
          <p:cNvPr id="46" name="Straight Arrow Connector 99">
            <a:extLst>
              <a:ext uri="{FF2B5EF4-FFF2-40B4-BE49-F238E27FC236}">
                <a16:creationId xmlns:a16="http://schemas.microsoft.com/office/drawing/2014/main" id="{F5A6A712-3632-489F-B4F3-B649372C8CE0}"/>
              </a:ext>
            </a:extLst>
          </p:cNvPr>
          <p:cNvCxnSpPr/>
          <p:nvPr/>
        </p:nvCxnSpPr>
        <p:spPr>
          <a:xfrm flipV="1">
            <a:off x="5397500" y="4194939"/>
            <a:ext cx="1689100" cy="3365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103">
            <a:extLst>
              <a:ext uri="{FF2B5EF4-FFF2-40B4-BE49-F238E27FC236}">
                <a16:creationId xmlns:a16="http://schemas.microsoft.com/office/drawing/2014/main" id="{56235115-EA33-40F9-A99B-9D50EC22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982214"/>
            <a:ext cx="149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Arial" panose="020B0604020202020204" pitchFamily="34" charset="0"/>
              </a:rPr>
              <a:t>Pq. Mata do Limoeiro</a:t>
            </a:r>
          </a:p>
        </p:txBody>
      </p:sp>
      <p:cxnSp>
        <p:nvCxnSpPr>
          <p:cNvPr id="48" name="Straight Arrow Connector 104">
            <a:extLst>
              <a:ext uri="{FF2B5EF4-FFF2-40B4-BE49-F238E27FC236}">
                <a16:creationId xmlns:a16="http://schemas.microsoft.com/office/drawing/2014/main" id="{1866D2F9-4BEB-448E-8AA3-092B7AFC43C0}"/>
              </a:ext>
            </a:extLst>
          </p:cNvPr>
          <p:cNvCxnSpPr/>
          <p:nvPr/>
        </p:nvCxnSpPr>
        <p:spPr>
          <a:xfrm flipV="1">
            <a:off x="5991225" y="5206176"/>
            <a:ext cx="59848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107">
            <a:extLst>
              <a:ext uri="{FF2B5EF4-FFF2-40B4-BE49-F238E27FC236}">
                <a16:creationId xmlns:a16="http://schemas.microsoft.com/office/drawing/2014/main" id="{5CE4A12D-6983-4FC9-9EF2-75D627407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3" y="5060126"/>
            <a:ext cx="2127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Arial" panose="020B0604020202020204" pitchFamily="34" charset="0"/>
              </a:rPr>
              <a:t>Pq. da Serra do Brigadeiro</a:t>
            </a:r>
          </a:p>
        </p:txBody>
      </p:sp>
      <p:cxnSp>
        <p:nvCxnSpPr>
          <p:cNvPr id="50" name="Straight Arrow Connector 108">
            <a:extLst>
              <a:ext uri="{FF2B5EF4-FFF2-40B4-BE49-F238E27FC236}">
                <a16:creationId xmlns:a16="http://schemas.microsoft.com/office/drawing/2014/main" id="{384C991D-C5D9-418E-B580-D55E8B67EE21}"/>
              </a:ext>
            </a:extLst>
          </p:cNvPr>
          <p:cNvCxnSpPr/>
          <p:nvPr/>
        </p:nvCxnSpPr>
        <p:spPr>
          <a:xfrm rot="10800000">
            <a:off x="2668588" y="2048639"/>
            <a:ext cx="1458912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111">
            <a:extLst>
              <a:ext uri="{FF2B5EF4-FFF2-40B4-BE49-F238E27FC236}">
                <a16:creationId xmlns:a16="http://schemas.microsoft.com/office/drawing/2014/main" id="{2FAA7E86-E198-4790-9402-6168DB55D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1886714"/>
            <a:ext cx="2058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Arial" panose="020B0604020202020204" pitchFamily="34" charset="0"/>
              </a:rPr>
              <a:t>Pq. da Serra das Araras</a:t>
            </a:r>
          </a:p>
        </p:txBody>
      </p:sp>
      <p:cxnSp>
        <p:nvCxnSpPr>
          <p:cNvPr id="52" name="Straight Arrow Connector 112">
            <a:extLst>
              <a:ext uri="{FF2B5EF4-FFF2-40B4-BE49-F238E27FC236}">
                <a16:creationId xmlns:a16="http://schemas.microsoft.com/office/drawing/2014/main" id="{13086AD8-27B5-4B01-A9FF-854629BD893A}"/>
              </a:ext>
            </a:extLst>
          </p:cNvPr>
          <p:cNvCxnSpPr/>
          <p:nvPr/>
        </p:nvCxnSpPr>
        <p:spPr>
          <a:xfrm rot="10800000">
            <a:off x="2755900" y="2821751"/>
            <a:ext cx="2220913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114">
            <a:extLst>
              <a:ext uri="{FF2B5EF4-FFF2-40B4-BE49-F238E27FC236}">
                <a16:creationId xmlns:a16="http://schemas.microsoft.com/office/drawing/2014/main" id="{50C610C4-3807-493F-8127-786A1E2BF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2659826"/>
            <a:ext cx="1712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Arial" panose="020B0604020202020204" pitchFamily="34" charset="0"/>
              </a:rPr>
              <a:t>Pq. da Lapa Grande</a:t>
            </a:r>
          </a:p>
        </p:txBody>
      </p:sp>
      <p:cxnSp>
        <p:nvCxnSpPr>
          <p:cNvPr id="54" name="Straight Arrow Connector 115">
            <a:extLst>
              <a:ext uri="{FF2B5EF4-FFF2-40B4-BE49-F238E27FC236}">
                <a16:creationId xmlns:a16="http://schemas.microsoft.com/office/drawing/2014/main" id="{CFE03684-99BA-4ECC-83C7-F09149BD20C4}"/>
              </a:ext>
            </a:extLst>
          </p:cNvPr>
          <p:cNvCxnSpPr/>
          <p:nvPr/>
        </p:nvCxnSpPr>
        <p:spPr>
          <a:xfrm rot="10800000" flipV="1">
            <a:off x="2908300" y="2205801"/>
            <a:ext cx="2730500" cy="180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117">
            <a:extLst>
              <a:ext uri="{FF2B5EF4-FFF2-40B4-BE49-F238E27FC236}">
                <a16:creationId xmlns:a16="http://schemas.microsoft.com/office/drawing/2014/main" id="{96B324CA-DEEE-4AEF-A4D1-BCA4C6534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2223264"/>
            <a:ext cx="22748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Arial" panose="020B0604020202020204" pitchFamily="34" charset="0"/>
              </a:rPr>
              <a:t>Pq. de Serra Nova e Talhado</a:t>
            </a:r>
          </a:p>
        </p:txBody>
      </p:sp>
      <p:sp>
        <p:nvSpPr>
          <p:cNvPr id="56" name="CaixaDeTexto 14">
            <a:extLst>
              <a:ext uri="{FF2B5EF4-FFF2-40B4-BE49-F238E27FC236}">
                <a16:creationId xmlns:a16="http://schemas.microsoft.com/office/drawing/2014/main" id="{8B91781B-39A1-45AB-ADC6-EC8195B65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1229489"/>
            <a:ext cx="14128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Parques</a:t>
            </a:r>
          </a:p>
        </p:txBody>
      </p:sp>
      <p:sp>
        <p:nvSpPr>
          <p:cNvPr id="57" name="TextBox 120">
            <a:extLst>
              <a:ext uri="{FF2B5EF4-FFF2-40B4-BE49-F238E27FC236}">
                <a16:creationId xmlns:a16="http://schemas.microsoft.com/office/drawing/2014/main" id="{E5267AD2-839A-4C8F-AE34-6D1EEE35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5525264"/>
            <a:ext cx="1360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Arial" panose="020B0604020202020204" pitchFamily="34" charset="0"/>
              </a:rPr>
              <a:t>Pq. da Serra do Rola Moça</a:t>
            </a:r>
          </a:p>
        </p:txBody>
      </p:sp>
      <p:cxnSp>
        <p:nvCxnSpPr>
          <p:cNvPr id="58" name="Straight Arrow Connector 118">
            <a:extLst>
              <a:ext uri="{FF2B5EF4-FFF2-40B4-BE49-F238E27FC236}">
                <a16:creationId xmlns:a16="http://schemas.microsoft.com/office/drawing/2014/main" id="{167CF955-19BB-4989-9860-6C1B674FD740}"/>
              </a:ext>
            </a:extLst>
          </p:cNvPr>
          <p:cNvCxnSpPr>
            <a:cxnSpLocks/>
          </p:cNvCxnSpPr>
          <p:nvPr/>
        </p:nvCxnSpPr>
        <p:spPr>
          <a:xfrm flipH="1">
            <a:off x="2940050" y="4829939"/>
            <a:ext cx="2073275" cy="7572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120">
            <a:extLst>
              <a:ext uri="{FF2B5EF4-FFF2-40B4-BE49-F238E27FC236}">
                <a16:creationId xmlns:a16="http://schemas.microsoft.com/office/drawing/2014/main" id="{47875E3C-E9AD-40E3-8B8B-55D4EF5C1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5069651"/>
            <a:ext cx="1998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tx2"/>
                </a:solidFill>
                <a:latin typeface="Arial" panose="020B0604020202020204" pitchFamily="34" charset="0"/>
              </a:rPr>
              <a:t>APA Fernão Dias</a:t>
            </a:r>
          </a:p>
        </p:txBody>
      </p:sp>
      <p:cxnSp>
        <p:nvCxnSpPr>
          <p:cNvPr id="60" name="Straight Arrow Connector 118">
            <a:extLst>
              <a:ext uri="{FF2B5EF4-FFF2-40B4-BE49-F238E27FC236}">
                <a16:creationId xmlns:a16="http://schemas.microsoft.com/office/drawing/2014/main" id="{CBF5EBE9-5CBC-48C2-9BD9-C7A1C720FF9E}"/>
              </a:ext>
            </a:extLst>
          </p:cNvPr>
          <p:cNvCxnSpPr/>
          <p:nvPr/>
        </p:nvCxnSpPr>
        <p:spPr>
          <a:xfrm flipH="1">
            <a:off x="2381250" y="4720401"/>
            <a:ext cx="2470150" cy="47783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Imagem 5">
            <a:extLst>
              <a:ext uri="{FF2B5EF4-FFF2-40B4-BE49-F238E27FC236}">
                <a16:creationId xmlns:a16="http://schemas.microsoft.com/office/drawing/2014/main" id="{0738E01C-3549-4C9B-9A79-B0E9D31BD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337">
            <a:off x="5183188" y="4074289"/>
            <a:ext cx="1905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Straight Arrow Connector 21">
            <a:extLst>
              <a:ext uri="{FF2B5EF4-FFF2-40B4-BE49-F238E27FC236}">
                <a16:creationId xmlns:a16="http://schemas.microsoft.com/office/drawing/2014/main" id="{5735851F-84B1-40BF-800C-E1AB34A3246B}"/>
              </a:ext>
            </a:extLst>
          </p:cNvPr>
          <p:cNvCxnSpPr/>
          <p:nvPr/>
        </p:nvCxnSpPr>
        <p:spPr>
          <a:xfrm flipV="1">
            <a:off x="4876800" y="3529776"/>
            <a:ext cx="2490788" cy="91440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76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12D11495-6C2D-4F31-9C57-84E6B7B07551}"/>
              </a:ext>
            </a:extLst>
          </p:cNvPr>
          <p:cNvSpPr txBox="1"/>
          <p:nvPr/>
        </p:nvSpPr>
        <p:spPr>
          <a:xfrm>
            <a:off x="-28443" y="1499397"/>
            <a:ext cx="3282966" cy="447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154" b="1" dirty="0">
                <a:solidFill>
                  <a:schemeClr val="bg1"/>
                </a:solidFill>
                <a:latin typeface="Arial"/>
                <a:cs typeface="Arial"/>
              </a:rPr>
              <a:t>MATRIZ DE CRITÉRIOS PARA DEFINIÇÃO DAS UCS PRIORITÁRIAS</a:t>
            </a:r>
            <a:endParaRPr lang="pt-BR" sz="115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FD2C29B-2CBC-4F78-86D8-5A2CD17D9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34612"/>
              </p:ext>
            </p:extLst>
          </p:nvPr>
        </p:nvGraphicFramePr>
        <p:xfrm>
          <a:off x="3819930" y="566231"/>
          <a:ext cx="5260061" cy="6215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748">
                  <a:extLst>
                    <a:ext uri="{9D8B030D-6E8A-4147-A177-3AD203B41FA5}">
                      <a16:colId xmlns:a16="http://schemas.microsoft.com/office/drawing/2014/main" val="1284525935"/>
                    </a:ext>
                  </a:extLst>
                </a:gridCol>
                <a:gridCol w="1624332">
                  <a:extLst>
                    <a:ext uri="{9D8B030D-6E8A-4147-A177-3AD203B41FA5}">
                      <a16:colId xmlns:a16="http://schemas.microsoft.com/office/drawing/2014/main" val="1549668596"/>
                    </a:ext>
                  </a:extLst>
                </a:gridCol>
                <a:gridCol w="1398003">
                  <a:extLst>
                    <a:ext uri="{9D8B030D-6E8A-4147-A177-3AD203B41FA5}">
                      <a16:colId xmlns:a16="http://schemas.microsoft.com/office/drawing/2014/main" val="3834079074"/>
                    </a:ext>
                  </a:extLst>
                </a:gridCol>
                <a:gridCol w="1558978">
                  <a:extLst>
                    <a:ext uri="{9D8B030D-6E8A-4147-A177-3AD203B41FA5}">
                      <a16:colId xmlns:a16="http://schemas.microsoft.com/office/drawing/2014/main" val="2174344729"/>
                    </a:ext>
                  </a:extLst>
                </a:gridCol>
              </a:tblGrid>
              <a:tr h="2268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Ranking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Status atual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Previsão de parceria celebrada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76981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effectLst/>
                        </a:rPr>
                        <a:t>PE do Sumidouro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Licitação Homologada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Maio/2021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52943"/>
                  </a:ext>
                </a:extLst>
              </a:tr>
              <a:tr h="296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u="none" strike="noStrike" dirty="0">
                          <a:effectLst/>
                        </a:rPr>
                        <a:t>MN Peter </a:t>
                      </a:r>
                      <a:r>
                        <a:rPr lang="pt-BR" sz="1400" b="0" u="none" strike="noStrike" dirty="0" err="1">
                          <a:effectLst/>
                        </a:rPr>
                        <a:t>Lund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203331"/>
                  </a:ext>
                </a:extLst>
              </a:tr>
              <a:tr h="830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u="none" strike="noStrike" dirty="0">
                          <a:effectLst/>
                        </a:rPr>
                        <a:t>MN Gruta Rei do Mato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60975"/>
                  </a:ext>
                </a:extLst>
              </a:tr>
              <a:tr h="330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4º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Ibitipoca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u="none" strike="noStrike" dirty="0">
                          <a:effectLst/>
                        </a:rPr>
                        <a:t>Em estudo BNDES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Março/2022</a:t>
                      </a: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54818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Rio Doce</a:t>
                      </a: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77998"/>
                  </a:ext>
                </a:extLst>
              </a:tr>
              <a:tr h="1238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u="none" strike="noStrike" dirty="0">
                          <a:effectLst/>
                        </a:rPr>
                        <a:t>PE Serra do Rola Moça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68135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Itacolomi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915531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8º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PE do Rio Preto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480077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9º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PE </a:t>
                      </a:r>
                      <a:r>
                        <a:rPr lang="pt-BR" sz="1400" b="0" u="none" strike="noStrike" dirty="0" err="1">
                          <a:effectLst/>
                        </a:rPr>
                        <a:t>Biribiri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621402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10º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PE Pico do Itambé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50156"/>
                  </a:ext>
                </a:extLst>
              </a:tr>
              <a:tr h="4042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11º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PE de Nova Baden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iniciar estudos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Dezembro/2022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38885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12º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u="none" strike="noStrike" dirty="0">
                          <a:effectLst/>
                        </a:rPr>
                        <a:t>PE Lapa Grande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iniciar estudos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Outubro/2022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84491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13º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u="none" strike="noStrike" dirty="0">
                          <a:effectLst/>
                        </a:rPr>
                        <a:t>PE Mata do Limoeiro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Outubro/2022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01225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14º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u="none" strike="noStrike" dirty="0">
                          <a:effectLst/>
                        </a:rPr>
                        <a:t>APA Parque Fernão Dias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Novembro/2022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91180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15º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PE Serra do Papagaio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Novembro/2022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57406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16º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PE Serra Nova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Setembro/2022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59500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17º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u="none" strike="noStrike" dirty="0">
                          <a:effectLst/>
                        </a:rPr>
                        <a:t>PE Serra do Brigadeiro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Dezembro/2022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93965"/>
                  </a:ext>
                </a:extLst>
              </a:tr>
              <a:tr h="289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18º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PE Pau Furado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Novembro/2022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3732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19º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FLOE </a:t>
                      </a:r>
                      <a:r>
                        <a:rPr lang="pt-BR" sz="1400" b="0" u="none" strike="noStrike" dirty="0" err="1">
                          <a:effectLst/>
                        </a:rPr>
                        <a:t>Uamii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Dezembro/2022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252623"/>
                  </a:ext>
                </a:extLst>
              </a:tr>
              <a:tr h="259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20º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PE Serra das Araras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Dezembro/2022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79073"/>
                  </a:ext>
                </a:extLst>
              </a:tr>
            </a:tbl>
          </a:graphicData>
        </a:graphic>
      </p:graphicFrame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576740F-3120-4406-938D-46FA3FF7907E}"/>
              </a:ext>
            </a:extLst>
          </p:cNvPr>
          <p:cNvSpPr txBox="1">
            <a:spLocks/>
          </p:cNvSpPr>
          <p:nvPr/>
        </p:nvSpPr>
        <p:spPr>
          <a:xfrm>
            <a:off x="169130" y="1993109"/>
            <a:ext cx="32118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600" dirty="0"/>
              <a:t> Nº visitantes registrados/ano;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600" dirty="0"/>
              <a:t> Atratividade Turística;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400" dirty="0"/>
              <a:t>(beleza cênica, numero de atividades de recreação possíveis, singularidade...)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600" dirty="0"/>
              <a:t> Atratividade de Mercado;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400" dirty="0"/>
              <a:t>(acesso, renda da pop. da região...)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600" dirty="0"/>
              <a:t> Infraestrutura;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400" dirty="0"/>
              <a:t>(existência de portaria, sede, centro de visitantes, hospedagem, restaurante, trilhas e sinalização)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600" dirty="0"/>
              <a:t> Plano de manejo;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600" dirty="0"/>
              <a:t> Regularização Fundiária.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B8D999C-4873-424C-A954-B8C15AD6A35C}"/>
              </a:ext>
            </a:extLst>
          </p:cNvPr>
          <p:cNvSpPr/>
          <p:nvPr/>
        </p:nvSpPr>
        <p:spPr>
          <a:xfrm>
            <a:off x="164592" y="1140651"/>
            <a:ext cx="3390659" cy="7174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6BC9F85-55D1-4BE6-B28C-110D26C848BE}"/>
              </a:ext>
            </a:extLst>
          </p:cNvPr>
          <p:cNvSpPr txBox="1"/>
          <p:nvPr/>
        </p:nvSpPr>
        <p:spPr>
          <a:xfrm>
            <a:off x="215030" y="1275618"/>
            <a:ext cx="3282966" cy="447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154" b="1" dirty="0">
                <a:solidFill>
                  <a:schemeClr val="bg1"/>
                </a:solidFill>
                <a:latin typeface="Arial"/>
                <a:cs typeface="Arial"/>
              </a:rPr>
              <a:t>MATRIZ DE CRITÉRIOS PARA DEFINIÇÃO DAS UCS PRIORITÁRIAS</a:t>
            </a:r>
            <a:endParaRPr lang="pt-BR" sz="115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Chave Esquerda 1">
            <a:extLst>
              <a:ext uri="{FF2B5EF4-FFF2-40B4-BE49-F238E27FC236}">
                <a16:creationId xmlns:a16="http://schemas.microsoft.com/office/drawing/2014/main" id="{C5D8086A-B401-4A1C-B17B-77BC5D73E2C1}"/>
              </a:ext>
            </a:extLst>
          </p:cNvPr>
          <p:cNvSpPr/>
          <p:nvPr/>
        </p:nvSpPr>
        <p:spPr>
          <a:xfrm>
            <a:off x="3452233" y="539497"/>
            <a:ext cx="406535" cy="6281190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03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8012" b="106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04503" y="2569171"/>
            <a:ext cx="5329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  <a:p>
            <a:pPr algn="ctr"/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parc@meioambiente.mg.gov.br</a:t>
            </a:r>
          </a:p>
          <a:p>
            <a:pPr algn="ctr"/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70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29758" y="1317663"/>
            <a:ext cx="4971011" cy="53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/>
              <a:t>Número de visitantes nas </a:t>
            </a:r>
            <a:r>
              <a:rPr lang="pt-BR" sz="2200" dirty="0" err="1"/>
              <a:t>UC´s</a:t>
            </a:r>
            <a:r>
              <a:rPr lang="pt-BR" sz="2200" dirty="0"/>
              <a:t> nacionais: </a:t>
            </a:r>
            <a:r>
              <a:rPr lang="pt-BR" sz="2200" b="1" dirty="0"/>
              <a:t>15,3 milhões em 2019</a:t>
            </a:r>
            <a:r>
              <a:rPr lang="pt-BR" sz="2200" dirty="0"/>
              <a:t> - </a:t>
            </a:r>
            <a:r>
              <a:rPr lang="pt-BR" sz="2200" b="1" dirty="0"/>
              <a:t>aumento de 20% em relação a 2018</a:t>
            </a:r>
            <a:r>
              <a:rPr lang="pt-BR" sz="2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/>
              <a:t>O ecoturismo é o </a:t>
            </a:r>
            <a:r>
              <a:rPr lang="pt-BR" sz="2200" b="1" dirty="0"/>
              <a:t>2º</a:t>
            </a:r>
            <a:r>
              <a:rPr lang="pt-BR" sz="2200" dirty="0"/>
              <a:t> </a:t>
            </a:r>
            <a:r>
              <a:rPr lang="pt-BR" sz="2200" b="1" dirty="0"/>
              <a:t>segmento mais buscado pelos turistas </a:t>
            </a:r>
            <a:r>
              <a:rPr lang="pt-BR" sz="2200" dirty="0"/>
              <a:t>que visitam Minas Gerais (36%), atrás apenas do turismo cultural (46%).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/>
              <a:t>Entre 2014 e 2019, o número de visitantes em </a:t>
            </a:r>
            <a:r>
              <a:rPr lang="pt-BR" sz="2200" dirty="0" err="1"/>
              <a:t>UC´s</a:t>
            </a:r>
            <a:r>
              <a:rPr lang="pt-BR" sz="2200" dirty="0"/>
              <a:t> em Minas Gerais cresceu </a:t>
            </a:r>
            <a:r>
              <a:rPr lang="pt-BR" sz="2200" b="1" dirty="0"/>
              <a:t>20,8% ao ano</a:t>
            </a:r>
            <a:r>
              <a:rPr lang="pt-BR" sz="2200" dirty="0"/>
              <a:t>.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/>
              <a:t>MG foi eleito o </a:t>
            </a:r>
            <a:r>
              <a:rPr lang="pt-BR" sz="2200" b="1" dirty="0"/>
              <a:t>melhor destino histórico</a:t>
            </a:r>
            <a:r>
              <a:rPr lang="pt-BR" sz="2200" dirty="0"/>
              <a:t> e de natureza do Brasil em 2019 pelo Datafolha.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93969" y="1911927"/>
            <a:ext cx="2934393" cy="4655127"/>
          </a:xfrm>
          <a:prstGeom prst="rect">
            <a:avLst/>
          </a:prstGeom>
          <a:solidFill>
            <a:srgbClr val="C1A8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244416" y="1932513"/>
            <a:ext cx="2033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ENORME POTENCIAL PARA CRESCIMENTO</a:t>
            </a:r>
          </a:p>
        </p:txBody>
      </p:sp>
      <p:pic>
        <p:nvPicPr>
          <p:cNvPr id="8" name="Picture 7" descr="http://bpmforreal.files.wordpress.com/2013/03/benchmarkingsmall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5" r="14924"/>
          <a:stretch/>
        </p:blipFill>
        <p:spPr bwMode="auto">
          <a:xfrm>
            <a:off x="6276517" y="3028327"/>
            <a:ext cx="1969295" cy="3081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FE6077-C23F-43A6-80C7-86C1726736D9}"/>
              </a:ext>
            </a:extLst>
          </p:cNvPr>
          <p:cNvSpPr/>
          <p:nvPr/>
        </p:nvSpPr>
        <p:spPr>
          <a:xfrm>
            <a:off x="0" y="752890"/>
            <a:ext cx="8177350" cy="544687"/>
          </a:xfrm>
          <a:prstGeom prst="rect">
            <a:avLst/>
          </a:prstGeom>
          <a:solidFill>
            <a:srgbClr val="124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C965DFB5-9C2D-42FD-87A7-A1541E03E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39" y="772975"/>
            <a:ext cx="7653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</a:rPr>
              <a:t>TURISMO EM UC´S NO BRASIL E MG</a:t>
            </a:r>
          </a:p>
        </p:txBody>
      </p:sp>
    </p:spTree>
    <p:extLst>
      <p:ext uri="{BB962C8B-B14F-4D97-AF65-F5344CB8AC3E}">
        <p14:creationId xmlns:p14="http://schemas.microsoft.com/office/powerpoint/2010/main" val="239714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F5E8C1B3-3B1B-4285-A05B-D58E13637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75" y="2903545"/>
            <a:ext cx="6944458" cy="22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77" b="1" i="1" dirty="0">
                <a:latin typeface="Arial" panose="020B0604020202020204" pitchFamily="34" charset="0"/>
              </a:rPr>
              <a:t>EM 2018 AS UNIDADES DE CONSERVAÇÃO FEDERAIS: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F609B-25F1-4E01-B710-45AA1CECE4EF}"/>
              </a:ext>
            </a:extLst>
          </p:cNvPr>
          <p:cNvSpPr txBox="1"/>
          <p:nvPr/>
        </p:nvSpPr>
        <p:spPr>
          <a:xfrm>
            <a:off x="74815" y="1439008"/>
            <a:ext cx="9010996" cy="15081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defRPr/>
            </a:pPr>
            <a:r>
              <a:rPr lang="pt-BR" sz="1400" dirty="0">
                <a:latin typeface="Arial"/>
                <a:cs typeface="Arial"/>
              </a:rPr>
              <a:t>   </a:t>
            </a:r>
            <a:endParaRPr lang="pt-BR" sz="1400" b="1" dirty="0">
              <a:latin typeface="Arial"/>
              <a:cs typeface="Arial"/>
            </a:endParaRPr>
          </a:p>
          <a:p>
            <a:pPr algn="just">
              <a:defRPr/>
            </a:pPr>
            <a:r>
              <a:rPr lang="pt-BR" sz="1400" b="1" dirty="0">
                <a:latin typeface="Arial"/>
                <a:cs typeface="Arial"/>
              </a:rPr>
              <a:t>      “</a:t>
            </a:r>
            <a:r>
              <a:rPr lang="pt-BR" sz="1400" i="1" dirty="0">
                <a:latin typeface="Arial"/>
                <a:cs typeface="Arial"/>
              </a:rPr>
              <a:t>Os turistas que visitam Unidades de Conservação </a:t>
            </a:r>
            <a:r>
              <a:rPr lang="pt-BR" sz="1400" i="1" u="sng" dirty="0">
                <a:latin typeface="Arial"/>
                <a:cs typeface="Arial"/>
              </a:rPr>
              <a:t>gastam dinheiro </a:t>
            </a:r>
            <a:r>
              <a:rPr lang="pt-BR" sz="1400" i="1" dirty="0">
                <a:latin typeface="Arial"/>
                <a:cs typeface="Arial"/>
              </a:rPr>
              <a:t>no entorno</a:t>
            </a:r>
            <a:r>
              <a:rPr lang="pt-BR" sz="1400" i="1" u="sng" dirty="0">
                <a:latin typeface="Arial"/>
                <a:cs typeface="Arial"/>
              </a:rPr>
              <a:t>, gerando renda e empregos </a:t>
            </a:r>
            <a:r>
              <a:rPr lang="pt-BR" sz="1400" i="1" dirty="0">
                <a:latin typeface="Arial"/>
                <a:cs typeface="Arial"/>
              </a:rPr>
              <a:t>para as economias locais. Os resultados destacam a importância do turismo nas </a:t>
            </a:r>
            <a:r>
              <a:rPr lang="pt-BR" sz="1400" i="1" dirty="0" err="1">
                <a:latin typeface="Arial"/>
                <a:cs typeface="Arial"/>
              </a:rPr>
              <a:t>UC´</a:t>
            </a:r>
            <a:r>
              <a:rPr lang="pt-BR" sz="1400" i="1" dirty="0">
                <a:latin typeface="Arial"/>
                <a:cs typeface="Arial"/>
              </a:rPr>
              <a:t>s e nas regiões adjacentes. Investimentos adicionais em uso público estimularão o crescimento da visitação e conseqüente expansão dos gastos.”</a:t>
            </a:r>
            <a:r>
              <a:rPr lang="pt-BR" sz="1400" dirty="0">
                <a:latin typeface="Arial"/>
                <a:cs typeface="Arial"/>
              </a:rPr>
              <a:t> </a:t>
            </a:r>
          </a:p>
          <a:p>
            <a:pPr algn="just">
              <a:defRPr/>
            </a:pPr>
            <a:endParaRPr lang="pt-BR" sz="1400" dirty="0">
              <a:latin typeface="Arial"/>
              <a:cs typeface="Arial"/>
            </a:endParaRPr>
          </a:p>
          <a:p>
            <a:pPr marL="263776" indent="-263776" algn="r">
              <a:defRPr/>
            </a:pPr>
            <a:endParaRPr lang="pt-BR" sz="1400" i="1" dirty="0">
              <a:latin typeface="Arial"/>
              <a:cs typeface="Arial"/>
            </a:endParaRP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153F8BF4-9341-4B43-9E4F-1990A7415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95" y="4997072"/>
            <a:ext cx="2359216" cy="77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108" dirty="0">
                <a:latin typeface="Arial" panose="020B0604020202020204" pitchFamily="34" charset="0"/>
              </a:rPr>
              <a:t>RECEBERAM MAIS DE           </a:t>
            </a:r>
            <a:r>
              <a:rPr lang="pt-BR" altLang="pt-BR" sz="1108" b="1" dirty="0">
                <a:latin typeface="Arial" panose="020B0604020202020204" pitchFamily="34" charset="0"/>
              </a:rPr>
              <a:t>12,4 MILHÕES DE VISITANTES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108" dirty="0">
                <a:latin typeface="Arial" panose="020B0604020202020204" pitchFamily="34" charset="0"/>
              </a:rPr>
              <a:t>(aumento de 6,5% em relação ao ano anterior)</a:t>
            </a:r>
          </a:p>
        </p:txBody>
      </p:sp>
      <p:sp>
        <p:nvSpPr>
          <p:cNvPr id="7" name="CaixaDeTexto 12">
            <a:extLst>
              <a:ext uri="{FF2B5EF4-FFF2-40B4-BE49-F238E27FC236}">
                <a16:creationId xmlns:a16="http://schemas.microsoft.com/office/drawing/2014/main" id="{641889CF-B13B-4FAB-8A3A-ADC97893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634" y="4983964"/>
            <a:ext cx="2662776" cy="94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108" dirty="0">
                <a:latin typeface="Arial" panose="020B0604020202020204" pitchFamily="34" charset="0"/>
              </a:rPr>
              <a:t>VISITANTES </a:t>
            </a:r>
            <a:r>
              <a:rPr lang="pt-BR" altLang="pt-BR" sz="1108" b="1" dirty="0">
                <a:latin typeface="Arial" panose="020B0604020202020204" pitchFamily="34" charset="0"/>
              </a:rPr>
              <a:t>GASTARAM</a:t>
            </a:r>
            <a:r>
              <a:rPr lang="pt-BR" altLang="pt-BR" sz="1108" dirty="0">
                <a:latin typeface="Arial" panose="020B0604020202020204" pitchFamily="34" charset="0"/>
              </a:rPr>
              <a:t>          </a:t>
            </a:r>
          </a:p>
          <a:p>
            <a:pPr marL="171450" indent="-171450" algn="ctr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108" dirty="0">
                <a:latin typeface="Arial" panose="020B0604020202020204" pitchFamily="34" charset="0"/>
              </a:rPr>
              <a:t> </a:t>
            </a:r>
            <a:r>
              <a:rPr lang="pt-BR" altLang="pt-BR" sz="1108" b="1" dirty="0">
                <a:latin typeface="Arial" panose="020B0604020202020204" pitchFamily="34" charset="0"/>
              </a:rPr>
              <a:t>R$2 BILHÕES </a:t>
            </a:r>
            <a:r>
              <a:rPr lang="pt-BR" altLang="pt-BR" sz="1108" dirty="0">
                <a:latin typeface="Arial" panose="020B0604020202020204" pitchFamily="34" charset="0"/>
              </a:rPr>
              <a:t>NO ENTORNO</a:t>
            </a:r>
          </a:p>
          <a:p>
            <a:pPr marL="171450" indent="-171450"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108" b="1" dirty="0">
                <a:latin typeface="Arial" panose="020B0604020202020204" pitchFamily="34" charset="0"/>
              </a:rPr>
              <a:t>3,1 BILHÕES </a:t>
            </a:r>
            <a:r>
              <a:rPr lang="pt-BR" altLang="pt-BR" sz="1108" dirty="0">
                <a:latin typeface="Arial" panose="020B0604020202020204" pitchFamily="34" charset="0"/>
              </a:rPr>
              <a:t>EM VALOR AGREGADO AO PIB</a:t>
            </a:r>
          </a:p>
          <a:p>
            <a:pPr marL="171450" indent="-171450"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108" b="1" dirty="0">
                <a:latin typeface="Arial" panose="020B0604020202020204" pitchFamily="34" charset="0"/>
              </a:rPr>
              <a:t>8,6 BILHÕES </a:t>
            </a:r>
            <a:r>
              <a:rPr lang="pt-BR" altLang="pt-BR" sz="1108" dirty="0">
                <a:latin typeface="Arial" panose="020B0604020202020204" pitchFamily="34" charset="0"/>
              </a:rPr>
              <a:t>EM VENDAS</a:t>
            </a:r>
          </a:p>
        </p:txBody>
      </p:sp>
      <p:grpSp>
        <p:nvGrpSpPr>
          <p:cNvPr id="11" name="Agrupar 9">
            <a:extLst>
              <a:ext uri="{FF2B5EF4-FFF2-40B4-BE49-F238E27FC236}">
                <a16:creationId xmlns:a16="http://schemas.microsoft.com/office/drawing/2014/main" id="{328EF5C8-DEFF-4141-B418-3250A9064E01}"/>
              </a:ext>
            </a:extLst>
          </p:cNvPr>
          <p:cNvGrpSpPr>
            <a:grpSpLocks/>
          </p:cNvGrpSpPr>
          <p:nvPr/>
        </p:nvGrpSpPr>
        <p:grpSpPr bwMode="auto">
          <a:xfrm>
            <a:off x="1227970" y="3624841"/>
            <a:ext cx="1074126" cy="1074127"/>
            <a:chOff x="280641" y="3895409"/>
            <a:chExt cx="1164497" cy="1164497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BCFC491-6F9D-476B-A18A-856768FBE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b="18250"/>
            <a:stretch/>
          </p:blipFill>
          <p:spPr>
            <a:xfrm>
              <a:off x="388675" y="4025317"/>
              <a:ext cx="948427" cy="775345"/>
            </a:xfrm>
            <a:prstGeom prst="rect">
              <a:avLst/>
            </a:prstGeom>
          </p:spPr>
        </p:pic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F95A1EAD-B785-4237-A1D4-2A7073DBAC72}"/>
                </a:ext>
              </a:extLst>
            </p:cNvPr>
            <p:cNvSpPr/>
            <p:nvPr/>
          </p:nvSpPr>
          <p:spPr>
            <a:xfrm>
              <a:off x="280641" y="3895409"/>
              <a:ext cx="116449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</p:grpSp>
      <p:grpSp>
        <p:nvGrpSpPr>
          <p:cNvPr id="14" name="Agrupar 10">
            <a:extLst>
              <a:ext uri="{FF2B5EF4-FFF2-40B4-BE49-F238E27FC236}">
                <a16:creationId xmlns:a16="http://schemas.microsoft.com/office/drawing/2014/main" id="{AD3B658E-38E5-46A3-945A-5CB14AD9FC53}"/>
              </a:ext>
            </a:extLst>
          </p:cNvPr>
          <p:cNvGrpSpPr>
            <a:grpSpLocks/>
          </p:cNvGrpSpPr>
          <p:nvPr/>
        </p:nvGrpSpPr>
        <p:grpSpPr bwMode="auto">
          <a:xfrm>
            <a:off x="4122003" y="3622700"/>
            <a:ext cx="1075592" cy="1074127"/>
            <a:chOff x="3579769" y="3895408"/>
            <a:chExt cx="1164497" cy="1164497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8446878-0E76-47FF-9BED-1747047FB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7061" b="32772"/>
            <a:stretch/>
          </p:blipFill>
          <p:spPr>
            <a:xfrm>
              <a:off x="3644283" y="4220801"/>
              <a:ext cx="1057605" cy="530560"/>
            </a:xfrm>
            <a:prstGeom prst="rect">
              <a:avLst/>
            </a:prstGeom>
          </p:spPr>
        </p:pic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20AFF8FD-A30C-428E-B6B7-2FFCC170E443}"/>
                </a:ext>
              </a:extLst>
            </p:cNvPr>
            <p:cNvSpPr/>
            <p:nvPr/>
          </p:nvSpPr>
          <p:spPr>
            <a:xfrm>
              <a:off x="3579769" y="3895408"/>
              <a:ext cx="116449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</p:grpSp>
      <p:sp>
        <p:nvSpPr>
          <p:cNvPr id="8" name="CaixaDeTexto 14">
            <a:extLst>
              <a:ext uri="{FF2B5EF4-FFF2-40B4-BE49-F238E27FC236}">
                <a16:creationId xmlns:a16="http://schemas.microsoft.com/office/drawing/2014/main" id="{E602F9E7-6DB2-44A3-AF1D-36CEAD4D9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876" y="5051236"/>
            <a:ext cx="1673469" cy="4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108" dirty="0">
                <a:latin typeface="Arial" panose="020B0604020202020204" pitchFamily="34" charset="0"/>
              </a:rPr>
              <a:t>GERARAM </a:t>
            </a:r>
            <a:r>
              <a:rPr lang="pt-BR" altLang="pt-BR" sz="1108" b="1" dirty="0">
                <a:latin typeface="Arial" panose="020B0604020202020204" pitchFamily="34" charset="0"/>
              </a:rPr>
              <a:t>80 MIL EMPREGOS DIRETOS</a:t>
            </a:r>
          </a:p>
        </p:txBody>
      </p:sp>
      <p:grpSp>
        <p:nvGrpSpPr>
          <p:cNvPr id="17" name="Agrupar 11">
            <a:extLst>
              <a:ext uri="{FF2B5EF4-FFF2-40B4-BE49-F238E27FC236}">
                <a16:creationId xmlns:a16="http://schemas.microsoft.com/office/drawing/2014/main" id="{7EC05481-DEC9-4DF5-BB4B-73DFF9BD5D08}"/>
              </a:ext>
            </a:extLst>
          </p:cNvPr>
          <p:cNvGrpSpPr>
            <a:grpSpLocks/>
          </p:cNvGrpSpPr>
          <p:nvPr/>
        </p:nvGrpSpPr>
        <p:grpSpPr bwMode="auto">
          <a:xfrm>
            <a:off x="7017502" y="3630470"/>
            <a:ext cx="1075592" cy="1074127"/>
            <a:chOff x="6641368" y="3797930"/>
            <a:chExt cx="1164497" cy="1164497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2F823D8E-42C2-4776-8B8A-8D2EC3AFF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8162" r="24658" b="13462"/>
            <a:stretch/>
          </p:blipFill>
          <p:spPr>
            <a:xfrm>
              <a:off x="7033930" y="3945155"/>
              <a:ext cx="439532" cy="806206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FB8CDBEC-1AB5-467F-A44E-BEC94ED36895}"/>
                </a:ext>
              </a:extLst>
            </p:cNvPr>
            <p:cNvSpPr/>
            <p:nvPr/>
          </p:nvSpPr>
          <p:spPr>
            <a:xfrm>
              <a:off x="6641368" y="3797930"/>
              <a:ext cx="116449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0EFE6077-C23F-43A6-80C7-86C1726736D9}"/>
              </a:ext>
            </a:extLst>
          </p:cNvPr>
          <p:cNvSpPr/>
          <p:nvPr/>
        </p:nvSpPr>
        <p:spPr>
          <a:xfrm>
            <a:off x="0" y="656705"/>
            <a:ext cx="2778369" cy="467417"/>
          </a:xfrm>
          <a:prstGeom prst="rect">
            <a:avLst/>
          </a:prstGeom>
          <a:solidFill>
            <a:srgbClr val="124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965DFB5-9C2D-42FD-87A7-A1541E03E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51" y="677244"/>
            <a:ext cx="2341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</a:rPr>
              <a:t>USO PÚBLICO 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24122"/>
            <a:ext cx="9144000" cy="573387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748867" y="4114800"/>
            <a:ext cx="3395133" cy="257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“A CADA R$ 1,00 INVESTIDO NOS PARQUES, R$ 7,00 RETORNAM PARA A ECONOMIA”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74815" y="6553604"/>
            <a:ext cx="8679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pt-BR" sz="1100" dirty="0">
                <a:solidFill>
                  <a:prstClr val="black"/>
                </a:solidFill>
                <a:latin typeface="Humana777"/>
              </a:rPr>
              <a:t>Fonte: Contribuições do Turismo em Unidades de Conservação Federais para a Economia Brasileira. </a:t>
            </a:r>
            <a:r>
              <a:rPr lang="pt-BR" sz="1100" dirty="0" err="1">
                <a:solidFill>
                  <a:prstClr val="black"/>
                </a:solidFill>
                <a:latin typeface="Humana777"/>
              </a:rPr>
              <a:t>ICMBio</a:t>
            </a:r>
            <a:r>
              <a:rPr lang="pt-BR" sz="1100" dirty="0">
                <a:solidFill>
                  <a:prstClr val="black"/>
                </a:solidFill>
                <a:latin typeface="Humana777"/>
              </a:rPr>
              <a:t>, 2018. </a:t>
            </a:r>
          </a:p>
        </p:txBody>
      </p:sp>
    </p:spTree>
    <p:extLst>
      <p:ext uri="{BB962C8B-B14F-4D97-AF65-F5344CB8AC3E}">
        <p14:creationId xmlns:p14="http://schemas.microsoft.com/office/powerpoint/2010/main" val="21336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673" y="235527"/>
            <a:ext cx="8247066" cy="1377144"/>
          </a:xfrm>
        </p:spPr>
        <p:txBody>
          <a:bodyPr>
            <a:normAutofit/>
          </a:bodyPr>
          <a:lstStyle/>
          <a:p>
            <a:pPr algn="ctr"/>
            <a:r>
              <a:rPr lang="pt-BR" sz="3200" b="1" i="1" dirty="0"/>
              <a:t>Não basta ter belezas e riquezas naturais...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5042" y="1149927"/>
            <a:ext cx="8274775" cy="5181600"/>
          </a:xfrm>
        </p:spPr>
        <p:txBody>
          <a:bodyPr>
            <a:normAutofit/>
          </a:bodyPr>
          <a:lstStyle/>
          <a:p>
            <a:pPr algn="just"/>
            <a:endParaRPr lang="pt-BR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dirty="0">
                <a:ea typeface="Verdana" panose="020B0604030504040204" pitchFamily="34" charset="0"/>
                <a:cs typeface="Verdana" panose="020B0604030504040204" pitchFamily="34" charset="0"/>
              </a:rPr>
              <a:t>O Brasil ocupa a segunda posição no ranking do Fórum Econômico Mundial em recursos naturais (140 países) e somente a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32ª posição </a:t>
            </a:r>
            <a:r>
              <a:rPr lang="pt-BR" sz="2000" dirty="0">
                <a:ea typeface="Verdana" panose="020B0604030504040204" pitchFamily="34" charset="0"/>
                <a:cs typeface="Verdana" panose="020B0604030504040204" pitchFamily="34" charset="0"/>
              </a:rPr>
              <a:t>no ranking de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competitividade de turismo</a:t>
            </a:r>
            <a:r>
              <a:rPr lang="pt-BR" sz="2000" dirty="0">
                <a:ea typeface="Verdana" panose="020B0604030504040204" pitchFamily="34" charset="0"/>
                <a:cs typeface="Verdana" panose="020B0604030504040204" pitchFamily="34" charset="0"/>
              </a:rPr>
              <a:t> em um conjunto de 140 países ;</a:t>
            </a:r>
          </a:p>
          <a:p>
            <a:pPr algn="just"/>
            <a:r>
              <a:rPr lang="pt-BR" sz="2000" dirty="0">
                <a:ea typeface="Verdana" panose="020B0604030504040204" pitchFamily="34" charset="0"/>
                <a:cs typeface="Verdana" panose="020B0604030504040204" pitchFamily="34" charset="0"/>
              </a:rPr>
              <a:t>As principais </a:t>
            </a:r>
            <a:r>
              <a:rPr lang="pt-BR" sz="2000" b="1" dirty="0">
                <a:ea typeface="Verdana" panose="020B0604030504040204" pitchFamily="34" charset="0"/>
                <a:cs typeface="Verdana" panose="020B0604030504040204" pitchFamily="34" charset="0"/>
              </a:rPr>
              <a:t>deficiências</a:t>
            </a:r>
            <a:r>
              <a:rPr lang="pt-BR" sz="2000" dirty="0">
                <a:ea typeface="Verdana" panose="020B0604030504040204" pitchFamily="34" charset="0"/>
                <a:cs typeface="Verdana" panose="020B0604030504040204" pitchFamily="34" charset="0"/>
              </a:rPr>
              <a:t> do país são a infraestrutura de serviços turísticos, competitividade de preços e ambiente de negócios;</a:t>
            </a:r>
          </a:p>
          <a:p>
            <a:r>
              <a:rPr lang="pt-BR" sz="2000" dirty="0">
                <a:ea typeface="Verdana" panose="020B0604030504040204" pitchFamily="34" charset="0"/>
                <a:cs typeface="Verdana" panose="020B0604030504040204" pitchFamily="34" charset="0"/>
              </a:rPr>
              <a:t>É preciso ofertar </a:t>
            </a:r>
            <a:r>
              <a:rPr lang="pt-BR" sz="2000" b="1" dirty="0">
                <a:ea typeface="Verdana" panose="020B0604030504040204" pitchFamily="34" charset="0"/>
                <a:cs typeface="Verdana" panose="020B0604030504040204" pitchFamily="34" charset="0"/>
              </a:rPr>
              <a:t>serviço público de qualidade</a:t>
            </a:r>
            <a:r>
              <a:rPr lang="pt-BR" sz="20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r>
              <a:rPr lang="pt-BR" sz="2000" dirty="0">
                <a:ea typeface="Verdana" panose="020B0604030504040204" pitchFamily="34" charset="0"/>
                <a:cs typeface="Verdana" panose="020B0604030504040204" pitchFamily="34" charset="0"/>
              </a:rPr>
              <a:t>Visitar áreas protegidas </a:t>
            </a:r>
            <a:r>
              <a:rPr lang="pt-BR" sz="2000" b="1" dirty="0">
                <a:ea typeface="Verdana" panose="020B0604030504040204" pitchFamily="34" charset="0"/>
                <a:cs typeface="Verdana" panose="020B0604030504040204" pitchFamily="34" charset="0"/>
              </a:rPr>
              <a:t>não deve </a:t>
            </a:r>
            <a:r>
              <a:rPr lang="pt-BR" sz="2000" dirty="0">
                <a:ea typeface="Verdana" panose="020B0604030504040204" pitchFamily="34" charset="0"/>
                <a:cs typeface="Verdana" panose="020B0604030504040204" pitchFamily="34" charset="0"/>
              </a:rPr>
              <a:t>ser uma experiência para poucos;</a:t>
            </a:r>
          </a:p>
          <a:p>
            <a:endParaRPr lang="pt-BR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4354"/>
            <a:ext cx="9144000" cy="29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7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A64A4AB-35A3-4A5C-80F6-D7C24DACE8AD}"/>
              </a:ext>
            </a:extLst>
          </p:cNvPr>
          <p:cNvSpPr/>
          <p:nvPr/>
        </p:nvSpPr>
        <p:spPr>
          <a:xfrm>
            <a:off x="529938" y="5360145"/>
            <a:ext cx="4789408" cy="113736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29758" y="1541815"/>
            <a:ext cx="4971011" cy="513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just">
              <a:spcBef>
                <a:spcPts val="90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Morosidade dos processos, recursos financeiros e humanos escassos;</a:t>
            </a:r>
          </a:p>
          <a:p>
            <a:pPr marL="257175" indent="-257175" algn="just">
              <a:spcBef>
                <a:spcPts val="90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Dificuldade de manutenção das estruturas;</a:t>
            </a:r>
          </a:p>
          <a:p>
            <a:pPr marL="257175" indent="-257175" algn="just">
              <a:spcBef>
                <a:spcPts val="90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Atividade complexa, que demanda agilidade, expertise, promoção e qualificação da equipe;</a:t>
            </a:r>
          </a:p>
          <a:p>
            <a:pPr marL="257175" indent="-257175" algn="just">
              <a:spcBef>
                <a:spcPts val="90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Recurso arrecadado não fica na UC;</a:t>
            </a:r>
          </a:p>
          <a:p>
            <a:pPr marL="257175" indent="-257175" algn="just">
              <a:spcBef>
                <a:spcPts val="90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Poucas opções de serviços ofertados à população;</a:t>
            </a:r>
          </a:p>
          <a:p>
            <a:pPr marL="257175" indent="-257175" algn="just">
              <a:spcBef>
                <a:spcPts val="90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Distanciamento da sociedade = UC é vista como entrave ao desenvolvimento </a:t>
            </a:r>
            <a:endParaRPr lang="pt-BR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EFE6077-C23F-43A6-80C7-86C1726736D9}"/>
              </a:ext>
            </a:extLst>
          </p:cNvPr>
          <p:cNvSpPr/>
          <p:nvPr/>
        </p:nvSpPr>
        <p:spPr>
          <a:xfrm>
            <a:off x="0" y="752890"/>
            <a:ext cx="8177350" cy="544687"/>
          </a:xfrm>
          <a:prstGeom prst="rect">
            <a:avLst/>
          </a:prstGeom>
          <a:solidFill>
            <a:srgbClr val="124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C965DFB5-9C2D-42FD-87A7-A1541E03E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39" y="772975"/>
            <a:ext cx="7653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</a:rPr>
              <a:t>A GESTÃO DA VISITAÇÃO PELO GOVERNO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F087128-A03A-4B8B-A36D-16A851642080}"/>
              </a:ext>
            </a:extLst>
          </p:cNvPr>
          <p:cNvSpPr/>
          <p:nvPr/>
        </p:nvSpPr>
        <p:spPr>
          <a:xfrm>
            <a:off x="644238" y="54744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900"/>
              </a:spcBef>
              <a:spcAft>
                <a:spcPts val="45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Proposta: Busca por modelos de gestão dos serviços de visitação das Unidades de Conservação que traga inovação e excelência. </a:t>
            </a:r>
          </a:p>
        </p:txBody>
      </p:sp>
      <p:pic>
        <p:nvPicPr>
          <p:cNvPr id="1026" name="Picture 2" descr="Решение найденная концепция с рукой человека и кучей бумаги на Cit ...">
            <a:extLst>
              <a:ext uri="{FF2B5EF4-FFF2-40B4-BE49-F238E27FC236}">
                <a16:creationId xmlns:a16="http://schemas.microsoft.com/office/drawing/2014/main" id="{924263F8-DFC5-4AFB-8DD8-C1154C994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1"/>
          <a:stretch/>
        </p:blipFill>
        <p:spPr bwMode="auto">
          <a:xfrm>
            <a:off x="5479900" y="2610182"/>
            <a:ext cx="3590112" cy="236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8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de desta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2" y="1584382"/>
            <a:ext cx="4983437" cy="22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5C2D0B0-559E-4C50-89BE-5DE59463E1AB}"/>
              </a:ext>
            </a:extLst>
          </p:cNvPr>
          <p:cNvSpPr/>
          <p:nvPr/>
        </p:nvSpPr>
        <p:spPr>
          <a:xfrm>
            <a:off x="-15784" y="771880"/>
            <a:ext cx="9144000" cy="597098"/>
          </a:xfrm>
          <a:prstGeom prst="rect">
            <a:avLst/>
          </a:prstGeom>
          <a:solidFill>
            <a:srgbClr val="124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2E7F0ED-7BF7-4621-82F1-0DE8E9E78278}"/>
              </a:ext>
            </a:extLst>
          </p:cNvPr>
          <p:cNvSpPr txBox="1"/>
          <p:nvPr/>
        </p:nvSpPr>
        <p:spPr>
          <a:xfrm>
            <a:off x="0" y="771880"/>
            <a:ext cx="8891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/>
                <a:cs typeface="Arial"/>
              </a:rPr>
              <a:t>PARC – Programa de Concessão de Parques Estaduais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96742" y="4106038"/>
            <a:ext cx="7023966" cy="2809901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pt-BR" b="1" i="1" dirty="0">
                <a:solidFill>
                  <a:srgbClr val="2A421A"/>
                </a:solidFill>
              </a:rPr>
              <a:t>Governança: Acordo de Cooperação Técnica</a:t>
            </a:r>
            <a:endParaRPr lang="pt-BR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IEF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SEMAD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SECULT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SEINFRA</a:t>
            </a:r>
          </a:p>
        </p:txBody>
      </p:sp>
      <p:sp>
        <p:nvSpPr>
          <p:cNvPr id="9" name="Elipse 8"/>
          <p:cNvSpPr/>
          <p:nvPr/>
        </p:nvSpPr>
        <p:spPr>
          <a:xfrm>
            <a:off x="3300702" y="4856058"/>
            <a:ext cx="2361542" cy="115471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Comitê Executivo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425753" y="2377813"/>
            <a:ext cx="3718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2A421A"/>
                </a:solidFill>
              </a:rPr>
              <a:t>Meta: </a:t>
            </a:r>
            <a:r>
              <a:rPr lang="pt-BR" sz="2800" dirty="0"/>
              <a:t>Concessão e parcerias em 20 </a:t>
            </a:r>
            <a:r>
              <a:rPr lang="pt-BR" sz="2800" dirty="0" err="1"/>
              <a:t>UC´s</a:t>
            </a:r>
            <a:r>
              <a:rPr lang="pt-BR" sz="2800" dirty="0"/>
              <a:t> até 2022</a:t>
            </a:r>
          </a:p>
        </p:txBody>
      </p:sp>
      <p:sp>
        <p:nvSpPr>
          <p:cNvPr id="12" name="Chave Esquerda 11"/>
          <p:cNvSpPr/>
          <p:nvPr/>
        </p:nvSpPr>
        <p:spPr>
          <a:xfrm>
            <a:off x="2782181" y="4604892"/>
            <a:ext cx="192735" cy="165704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233" y="4604892"/>
            <a:ext cx="1674882" cy="177375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425753" y="1491342"/>
            <a:ext cx="3511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2A421A"/>
                </a:solidFill>
              </a:rPr>
              <a:t>Lançamento: </a:t>
            </a:r>
            <a:r>
              <a:rPr lang="pt-BR" sz="2800" dirty="0"/>
              <a:t>11/04/2019</a:t>
            </a:r>
          </a:p>
        </p:txBody>
      </p:sp>
    </p:spTree>
    <p:extLst>
      <p:ext uri="{BB962C8B-B14F-4D97-AF65-F5344CB8AC3E}">
        <p14:creationId xmlns:p14="http://schemas.microsoft.com/office/powerpoint/2010/main" val="89992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E689121-62B6-4D98-AD82-F7E9B3CA7DAB}"/>
              </a:ext>
            </a:extLst>
          </p:cNvPr>
          <p:cNvSpPr/>
          <p:nvPr/>
        </p:nvSpPr>
        <p:spPr>
          <a:xfrm>
            <a:off x="0" y="779584"/>
            <a:ext cx="2778369" cy="562708"/>
          </a:xfrm>
          <a:prstGeom prst="rect">
            <a:avLst/>
          </a:prstGeom>
          <a:solidFill>
            <a:srgbClr val="124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B5C2D0B0-559E-4C50-89BE-5DE59463E1AB}"/>
              </a:ext>
            </a:extLst>
          </p:cNvPr>
          <p:cNvSpPr/>
          <p:nvPr/>
        </p:nvSpPr>
        <p:spPr>
          <a:xfrm>
            <a:off x="0" y="779583"/>
            <a:ext cx="8978537" cy="950257"/>
          </a:xfrm>
          <a:prstGeom prst="rect">
            <a:avLst/>
          </a:prstGeom>
          <a:solidFill>
            <a:srgbClr val="124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2E7F0ED-7BF7-4621-82F1-0DE8E9E78278}"/>
              </a:ext>
            </a:extLst>
          </p:cNvPr>
          <p:cNvSpPr txBox="1"/>
          <p:nvPr/>
        </p:nvSpPr>
        <p:spPr>
          <a:xfrm>
            <a:off x="0" y="779100"/>
            <a:ext cx="90656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/>
                <a:cs typeface="Arial"/>
              </a:rPr>
              <a:t>ATIVIDADES E SERVIÇOS PROPOSTOS PARA PARCERIAS NAS UC´S</a:t>
            </a:r>
          </a:p>
        </p:txBody>
      </p:sp>
      <p:sp>
        <p:nvSpPr>
          <p:cNvPr id="33798" name="CaixaDeTexto 11"/>
          <p:cNvSpPr txBox="1">
            <a:spLocks noChangeArrowheads="1"/>
          </p:cNvSpPr>
          <p:nvPr/>
        </p:nvSpPr>
        <p:spPr bwMode="auto">
          <a:xfrm>
            <a:off x="500913" y="3074384"/>
            <a:ext cx="1393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TRANSPORTE INTERNO</a:t>
            </a:r>
          </a:p>
        </p:txBody>
      </p:sp>
      <p:grpSp>
        <p:nvGrpSpPr>
          <p:cNvPr id="33799" name="Agrupar 51"/>
          <p:cNvGrpSpPr>
            <a:grpSpLocks/>
          </p:cNvGrpSpPr>
          <p:nvPr/>
        </p:nvGrpSpPr>
        <p:grpSpPr bwMode="auto">
          <a:xfrm>
            <a:off x="660640" y="1907938"/>
            <a:ext cx="1075592" cy="1075592"/>
            <a:chOff x="475160" y="1430773"/>
            <a:chExt cx="1164497" cy="1164497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8FD91684-9FB1-414D-951C-792CA7652C23}"/>
                </a:ext>
              </a:extLst>
            </p:cNvPr>
            <p:cNvSpPr/>
            <p:nvPr/>
          </p:nvSpPr>
          <p:spPr>
            <a:xfrm>
              <a:off x="475160" y="1430773"/>
              <a:ext cx="116449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05E2419B-BFC9-4222-A9A8-7CD05E355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5740" t="19074" r="4445" b="34815"/>
            <a:stretch/>
          </p:blipFill>
          <p:spPr>
            <a:xfrm>
              <a:off x="588760" y="1772416"/>
              <a:ext cx="937297" cy="481210"/>
            </a:xfrm>
            <a:prstGeom prst="rect">
              <a:avLst/>
            </a:prstGeom>
          </p:spPr>
        </p:pic>
      </p:grpSp>
      <p:grpSp>
        <p:nvGrpSpPr>
          <p:cNvPr id="33800" name="Agrupar 54"/>
          <p:cNvGrpSpPr>
            <a:grpSpLocks/>
          </p:cNvGrpSpPr>
          <p:nvPr/>
        </p:nvGrpSpPr>
        <p:grpSpPr bwMode="auto">
          <a:xfrm>
            <a:off x="2436686" y="1907938"/>
            <a:ext cx="1075592" cy="1075592"/>
            <a:chOff x="2089083" y="1451999"/>
            <a:chExt cx="1164497" cy="1164497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939F08EC-6000-4BCE-B5E8-0B65AF488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5291" t="-212" r="3810" b="14075"/>
            <a:stretch/>
          </p:blipFill>
          <p:spPr>
            <a:xfrm>
              <a:off x="2318294" y="1621682"/>
              <a:ext cx="794857" cy="753218"/>
            </a:xfrm>
            <a:prstGeom prst="rect">
              <a:avLst/>
            </a:prstGeom>
          </p:spPr>
        </p:pic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6DFA6856-DD84-4A53-A695-3ECDC5EBFFFE}"/>
                </a:ext>
              </a:extLst>
            </p:cNvPr>
            <p:cNvSpPr/>
            <p:nvPr/>
          </p:nvSpPr>
          <p:spPr>
            <a:xfrm>
              <a:off x="2089083" y="1451999"/>
              <a:ext cx="116449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</p:grpSp>
      <p:sp>
        <p:nvSpPr>
          <p:cNvPr id="33801" name="CaixaDeTexto 11"/>
          <p:cNvSpPr txBox="1">
            <a:spLocks noChangeArrowheads="1"/>
          </p:cNvSpPr>
          <p:nvPr/>
        </p:nvSpPr>
        <p:spPr bwMode="auto">
          <a:xfrm>
            <a:off x="2276959" y="3116881"/>
            <a:ext cx="139358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LOJA DE PRODUTOS RELACIONADOS À UNIDADE</a:t>
            </a:r>
          </a:p>
        </p:txBody>
      </p:sp>
      <p:grpSp>
        <p:nvGrpSpPr>
          <p:cNvPr id="33802" name="Agrupar 57"/>
          <p:cNvGrpSpPr>
            <a:grpSpLocks/>
          </p:cNvGrpSpPr>
          <p:nvPr/>
        </p:nvGrpSpPr>
        <p:grpSpPr bwMode="auto">
          <a:xfrm>
            <a:off x="4110155" y="1907938"/>
            <a:ext cx="1084385" cy="1075592"/>
            <a:chOff x="3777755" y="1363521"/>
            <a:chExt cx="1175245" cy="1164497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1C863F4F-BFB4-4F82-B452-31736D554B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4629" t="24259" r="14259" b="35556"/>
            <a:stretch/>
          </p:blipFill>
          <p:spPr>
            <a:xfrm>
              <a:off x="3820685" y="1562912"/>
              <a:ext cx="1132315" cy="639876"/>
            </a:xfrm>
            <a:prstGeom prst="rect">
              <a:avLst/>
            </a:prstGeom>
          </p:spPr>
        </p:pic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9F556B1A-2B88-4F06-951C-AAD17AEA3494}"/>
                </a:ext>
              </a:extLst>
            </p:cNvPr>
            <p:cNvSpPr/>
            <p:nvPr/>
          </p:nvSpPr>
          <p:spPr>
            <a:xfrm>
              <a:off x="3777755" y="1363521"/>
              <a:ext cx="116412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</p:grpSp>
      <p:sp>
        <p:nvSpPr>
          <p:cNvPr id="33803" name="CaixaDeTexto 11"/>
          <p:cNvSpPr txBox="1">
            <a:spLocks noChangeArrowheads="1"/>
          </p:cNvSpPr>
          <p:nvPr/>
        </p:nvSpPr>
        <p:spPr bwMode="auto">
          <a:xfrm>
            <a:off x="3954824" y="3074384"/>
            <a:ext cx="139358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CAMPING / GLAMPING</a:t>
            </a:r>
          </a:p>
        </p:txBody>
      </p:sp>
      <p:sp>
        <p:nvSpPr>
          <p:cNvPr id="33804" name="CaixaDeTexto 11"/>
          <p:cNvSpPr txBox="1">
            <a:spLocks noChangeArrowheads="1"/>
          </p:cNvSpPr>
          <p:nvPr/>
        </p:nvSpPr>
        <p:spPr bwMode="auto">
          <a:xfrm>
            <a:off x="5661997" y="3074384"/>
            <a:ext cx="139358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SERVIÇOS DE HOSPEDAGEM</a:t>
            </a:r>
          </a:p>
        </p:txBody>
      </p:sp>
      <p:grpSp>
        <p:nvGrpSpPr>
          <p:cNvPr id="33805" name="Agrupar 58"/>
          <p:cNvGrpSpPr>
            <a:grpSpLocks/>
          </p:cNvGrpSpPr>
          <p:nvPr/>
        </p:nvGrpSpPr>
        <p:grpSpPr bwMode="auto">
          <a:xfrm>
            <a:off x="5821725" y="1907938"/>
            <a:ext cx="1075592" cy="1075592"/>
            <a:chOff x="5482617" y="1300602"/>
            <a:chExt cx="1164497" cy="1164497"/>
          </a:xfrm>
        </p:grpSpPr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CEE82F9A-F41E-4351-B950-9D95C8264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0641" t="5822" r="7480" b="18310"/>
            <a:stretch/>
          </p:blipFill>
          <p:spPr>
            <a:xfrm>
              <a:off x="5644703" y="1451999"/>
              <a:ext cx="828276" cy="767485"/>
            </a:xfrm>
            <a:prstGeom prst="rect">
              <a:avLst/>
            </a:prstGeom>
          </p:spPr>
        </p:pic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97362179-98AC-4AC9-8234-6963DC5C76DF}"/>
                </a:ext>
              </a:extLst>
            </p:cNvPr>
            <p:cNvSpPr/>
            <p:nvPr/>
          </p:nvSpPr>
          <p:spPr>
            <a:xfrm>
              <a:off x="5482617" y="1300602"/>
              <a:ext cx="116449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</p:grpSp>
      <p:sp>
        <p:nvSpPr>
          <p:cNvPr id="33806" name="CaixaDeTexto 11"/>
          <p:cNvSpPr txBox="1">
            <a:spLocks noChangeArrowheads="1"/>
          </p:cNvSpPr>
          <p:nvPr/>
        </p:nvSpPr>
        <p:spPr bwMode="auto">
          <a:xfrm>
            <a:off x="7366240" y="3074384"/>
            <a:ext cx="139358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ATIVIDADES DE AVENTURA</a:t>
            </a:r>
          </a:p>
        </p:txBody>
      </p:sp>
      <p:grpSp>
        <p:nvGrpSpPr>
          <p:cNvPr id="33807" name="Agrupar 59"/>
          <p:cNvGrpSpPr>
            <a:grpSpLocks/>
          </p:cNvGrpSpPr>
          <p:nvPr/>
        </p:nvGrpSpPr>
        <p:grpSpPr bwMode="auto">
          <a:xfrm>
            <a:off x="7525967" y="1907938"/>
            <a:ext cx="1075592" cy="1075592"/>
            <a:chOff x="7659146" y="1284879"/>
            <a:chExt cx="1164497" cy="1164497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97952A8-F3FB-485F-A734-902F3932E8E3}"/>
                </a:ext>
              </a:extLst>
            </p:cNvPr>
            <p:cNvSpPr/>
            <p:nvPr/>
          </p:nvSpPr>
          <p:spPr>
            <a:xfrm>
              <a:off x="7659146" y="1284879"/>
              <a:ext cx="116449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A48B16FE-AB8A-4EED-B2FF-655D63037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824" t="7887" r="8419" b="21127"/>
            <a:stretch/>
          </p:blipFill>
          <p:spPr>
            <a:xfrm>
              <a:off x="7804654" y="1451999"/>
              <a:ext cx="873480" cy="740304"/>
            </a:xfrm>
            <a:prstGeom prst="rect">
              <a:avLst/>
            </a:prstGeom>
          </p:spPr>
        </p:pic>
      </p:grpSp>
      <p:sp>
        <p:nvSpPr>
          <p:cNvPr id="33808" name="CaixaDeTexto 11"/>
          <p:cNvSpPr txBox="1">
            <a:spLocks noChangeArrowheads="1"/>
          </p:cNvSpPr>
          <p:nvPr/>
        </p:nvSpPr>
        <p:spPr bwMode="auto">
          <a:xfrm>
            <a:off x="317740" y="5169884"/>
            <a:ext cx="17613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VENDA DE INGRESSO E CONTROLE DE ACESSO / SERVIÇOS ONLINE</a:t>
            </a:r>
          </a:p>
        </p:txBody>
      </p:sp>
      <p:grpSp>
        <p:nvGrpSpPr>
          <p:cNvPr id="33809" name="Agrupar 60"/>
          <p:cNvGrpSpPr>
            <a:grpSpLocks/>
          </p:cNvGrpSpPr>
          <p:nvPr/>
        </p:nvGrpSpPr>
        <p:grpSpPr bwMode="auto">
          <a:xfrm>
            <a:off x="660640" y="4023954"/>
            <a:ext cx="1075592" cy="1075592"/>
            <a:chOff x="363647" y="3440029"/>
            <a:chExt cx="1164497" cy="1164497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96818B7-D569-444C-876F-921B396EE807}"/>
                </a:ext>
              </a:extLst>
            </p:cNvPr>
            <p:cNvSpPr/>
            <p:nvPr/>
          </p:nvSpPr>
          <p:spPr>
            <a:xfrm>
              <a:off x="363647" y="3440029"/>
              <a:ext cx="116449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2A01F864-54FA-4484-87DC-F96813F543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2331" t="14272" r="11236" b="20939"/>
            <a:stretch/>
          </p:blipFill>
          <p:spPr>
            <a:xfrm>
              <a:off x="549566" y="3686361"/>
              <a:ext cx="807212" cy="684246"/>
            </a:xfrm>
            <a:prstGeom prst="rect">
              <a:avLst/>
            </a:prstGeom>
          </p:spPr>
        </p:pic>
      </p:grpSp>
      <p:grpSp>
        <p:nvGrpSpPr>
          <p:cNvPr id="33810" name="Agrupar 61"/>
          <p:cNvGrpSpPr>
            <a:grpSpLocks/>
          </p:cNvGrpSpPr>
          <p:nvPr/>
        </p:nvGrpSpPr>
        <p:grpSpPr bwMode="auto">
          <a:xfrm>
            <a:off x="2436686" y="4023954"/>
            <a:ext cx="1075592" cy="1075592"/>
            <a:chOff x="2187278" y="3492940"/>
            <a:chExt cx="1164497" cy="1164497"/>
          </a:xfrm>
        </p:grpSpPr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B2077D9C-B5EF-4C6B-88F9-8AEA818E6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5196" t="11267" r="4850" b="24507"/>
            <a:stretch/>
          </p:blipFill>
          <p:spPr>
            <a:xfrm>
              <a:off x="2339746" y="3771256"/>
              <a:ext cx="859560" cy="613715"/>
            </a:xfrm>
            <a:prstGeom prst="rect">
              <a:avLst/>
            </a:prstGeom>
          </p:spPr>
        </p:pic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501903C8-7368-460B-9D3F-DBF20BF93931}"/>
                </a:ext>
              </a:extLst>
            </p:cNvPr>
            <p:cNvSpPr/>
            <p:nvPr/>
          </p:nvSpPr>
          <p:spPr>
            <a:xfrm>
              <a:off x="2187278" y="3492940"/>
              <a:ext cx="116449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</p:grpSp>
      <p:sp>
        <p:nvSpPr>
          <p:cNvPr id="33811" name="CaixaDeTexto 11"/>
          <p:cNvSpPr txBox="1">
            <a:spLocks noChangeArrowheads="1"/>
          </p:cNvSpPr>
          <p:nvPr/>
        </p:nvSpPr>
        <p:spPr bwMode="auto">
          <a:xfrm>
            <a:off x="2149471" y="5169884"/>
            <a:ext cx="1650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SERVIÇOS DE ALIMENTAÇÃO</a:t>
            </a:r>
          </a:p>
        </p:txBody>
      </p:sp>
      <p:sp>
        <p:nvSpPr>
          <p:cNvPr id="33812" name="CaixaDeTexto 11"/>
          <p:cNvSpPr txBox="1">
            <a:spLocks noChangeArrowheads="1"/>
          </p:cNvSpPr>
          <p:nvPr/>
        </p:nvSpPr>
        <p:spPr bwMode="auto">
          <a:xfrm>
            <a:off x="3827336" y="5169884"/>
            <a:ext cx="1650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CENTRO DE VISITANTES</a:t>
            </a:r>
          </a:p>
        </p:txBody>
      </p:sp>
      <p:grpSp>
        <p:nvGrpSpPr>
          <p:cNvPr id="33813" name="Agrupar 62"/>
          <p:cNvGrpSpPr>
            <a:grpSpLocks/>
          </p:cNvGrpSpPr>
          <p:nvPr/>
        </p:nvGrpSpPr>
        <p:grpSpPr bwMode="auto">
          <a:xfrm>
            <a:off x="4114551" y="4023954"/>
            <a:ext cx="1075592" cy="1075592"/>
            <a:chOff x="4029397" y="3609557"/>
            <a:chExt cx="1164497" cy="1164497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9DAA45EA-CB9A-455D-A31B-6133A5CFA056}"/>
                </a:ext>
              </a:extLst>
            </p:cNvPr>
            <p:cNvSpPr/>
            <p:nvPr/>
          </p:nvSpPr>
          <p:spPr>
            <a:xfrm>
              <a:off x="4029397" y="3609557"/>
              <a:ext cx="116449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85331172-492A-4B79-814A-854C0D0EA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1768" t="7324" r="11237" b="19625"/>
            <a:stretch/>
          </p:blipFill>
          <p:spPr>
            <a:xfrm>
              <a:off x="4191385" y="3779353"/>
              <a:ext cx="849101" cy="805611"/>
            </a:xfrm>
            <a:prstGeom prst="rect">
              <a:avLst/>
            </a:prstGeom>
          </p:spPr>
        </p:pic>
      </p:grpSp>
      <p:grpSp>
        <p:nvGrpSpPr>
          <p:cNvPr id="33814" name="Agrupar 20479"/>
          <p:cNvGrpSpPr>
            <a:grpSpLocks/>
          </p:cNvGrpSpPr>
          <p:nvPr/>
        </p:nvGrpSpPr>
        <p:grpSpPr bwMode="auto">
          <a:xfrm>
            <a:off x="5821725" y="4023954"/>
            <a:ext cx="1075592" cy="1075592"/>
            <a:chOff x="5584797" y="3494355"/>
            <a:chExt cx="1164497" cy="1164497"/>
          </a:xfrm>
        </p:grpSpPr>
        <p:pic>
          <p:nvPicPr>
            <p:cNvPr id="55" name="Imagem 54">
              <a:extLst>
                <a:ext uri="{FF2B5EF4-FFF2-40B4-BE49-F238E27FC236}">
                  <a16:creationId xmlns:a16="http://schemas.microsoft.com/office/drawing/2014/main" id="{910102E6-DBCF-4ADC-B6A2-4CF48B5B7A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8388" t="32677" r="5039" b="12675"/>
            <a:stretch/>
          </p:blipFill>
          <p:spPr>
            <a:xfrm>
              <a:off x="5723797" y="3784856"/>
              <a:ext cx="910617" cy="574815"/>
            </a:xfrm>
            <a:prstGeom prst="rect">
              <a:avLst/>
            </a:prstGeom>
          </p:spPr>
        </p:pic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23F9DB15-AF42-4F00-BECF-06515096C52A}"/>
                </a:ext>
              </a:extLst>
            </p:cNvPr>
            <p:cNvSpPr/>
            <p:nvPr/>
          </p:nvSpPr>
          <p:spPr>
            <a:xfrm>
              <a:off x="5584797" y="3494355"/>
              <a:ext cx="116449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</p:grpSp>
      <p:sp>
        <p:nvSpPr>
          <p:cNvPr id="33815" name="CaixaDeTexto 11"/>
          <p:cNvSpPr txBox="1">
            <a:spLocks noChangeArrowheads="1"/>
          </p:cNvSpPr>
          <p:nvPr/>
        </p:nvSpPr>
        <p:spPr bwMode="auto">
          <a:xfrm>
            <a:off x="5534509" y="5169885"/>
            <a:ext cx="16485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ESTACIONAMENTO</a:t>
            </a:r>
          </a:p>
        </p:txBody>
      </p:sp>
      <p:grpSp>
        <p:nvGrpSpPr>
          <p:cNvPr id="33816" name="Agrupar 20480"/>
          <p:cNvGrpSpPr>
            <a:grpSpLocks/>
          </p:cNvGrpSpPr>
          <p:nvPr/>
        </p:nvGrpSpPr>
        <p:grpSpPr bwMode="auto">
          <a:xfrm>
            <a:off x="7525967" y="4023954"/>
            <a:ext cx="1075592" cy="1075592"/>
            <a:chOff x="7405732" y="3437212"/>
            <a:chExt cx="1164497" cy="1164497"/>
          </a:xfrm>
        </p:grpSpPr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46F52757-F17A-4A43-BEA7-0D7E3B120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4211" t="6760" r="14241" b="22442"/>
            <a:stretch/>
          </p:blipFill>
          <p:spPr>
            <a:xfrm>
              <a:off x="7563535" y="3558286"/>
              <a:ext cx="859631" cy="850606"/>
            </a:xfrm>
            <a:prstGeom prst="rect">
              <a:avLst/>
            </a:prstGeom>
          </p:spPr>
        </p:pic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64A08732-B28E-490B-9FE7-44C5A5B72121}"/>
                </a:ext>
              </a:extLst>
            </p:cNvPr>
            <p:cNvSpPr/>
            <p:nvPr/>
          </p:nvSpPr>
          <p:spPr>
            <a:xfrm>
              <a:off x="7405732" y="3437212"/>
              <a:ext cx="1164497" cy="1164497"/>
            </a:xfrm>
            <a:prstGeom prst="ellipse">
              <a:avLst/>
            </a:prstGeom>
            <a:noFill/>
            <a:ln w="28575">
              <a:solidFill>
                <a:srgbClr val="6F8E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62"/>
            </a:p>
          </p:txBody>
        </p:sp>
      </p:grpSp>
      <p:sp>
        <p:nvSpPr>
          <p:cNvPr id="33817" name="CaixaDeTexto 11"/>
          <p:cNvSpPr txBox="1">
            <a:spLocks noChangeArrowheads="1"/>
          </p:cNvSpPr>
          <p:nvPr/>
        </p:nvSpPr>
        <p:spPr bwMode="auto">
          <a:xfrm>
            <a:off x="7238751" y="5169884"/>
            <a:ext cx="1650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ALUGUEL DE BICICLETA</a:t>
            </a:r>
          </a:p>
        </p:txBody>
      </p:sp>
    </p:spTree>
    <p:extLst>
      <p:ext uri="{BB962C8B-B14F-4D97-AF65-F5344CB8AC3E}">
        <p14:creationId xmlns:p14="http://schemas.microsoft.com/office/powerpoint/2010/main" val="419837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680035"/>
            <a:ext cx="8229600" cy="858753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ARRANJO CONTRATUAL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2306B6F-3D22-964D-A583-76EBBC303889}"/>
              </a:ext>
            </a:extLst>
          </p:cNvPr>
          <p:cNvSpPr/>
          <p:nvPr/>
        </p:nvSpPr>
        <p:spPr>
          <a:xfrm>
            <a:off x="0" y="752890"/>
            <a:ext cx="8177350" cy="544687"/>
          </a:xfrm>
          <a:prstGeom prst="rect">
            <a:avLst/>
          </a:prstGeom>
          <a:solidFill>
            <a:srgbClr val="124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ARRANJO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C5A9C5B-204A-A34F-8662-413F79C9BD87}"/>
              </a:ext>
            </a:extLst>
          </p:cNvPr>
          <p:cNvGraphicFramePr>
            <a:graphicFrameLocks noGrp="1"/>
          </p:cNvGraphicFramePr>
          <p:nvPr/>
        </p:nvGraphicFramePr>
        <p:xfrm>
          <a:off x="675407" y="1451838"/>
          <a:ext cx="7319060" cy="395432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59530">
                  <a:extLst>
                    <a:ext uri="{9D8B030D-6E8A-4147-A177-3AD203B41FA5}">
                      <a16:colId xmlns:a16="http://schemas.microsoft.com/office/drawing/2014/main" val="162918254"/>
                    </a:ext>
                  </a:extLst>
                </a:gridCol>
                <a:gridCol w="3659530">
                  <a:extLst>
                    <a:ext uri="{9D8B030D-6E8A-4147-A177-3AD203B41FA5}">
                      <a16:colId xmlns:a16="http://schemas.microsoft.com/office/drawing/2014/main" val="394275971"/>
                    </a:ext>
                  </a:extLst>
                </a:gridCol>
              </a:tblGrid>
              <a:tr h="571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/>
                        <a:t>O Governo é  responsável por: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/>
                        <a:t>O Ente Privado é responsável por: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24136"/>
                  </a:ext>
                </a:extLst>
              </a:tr>
              <a:tr h="2918000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pPr marL="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kern="1200" dirty="0"/>
                        <a:t>Aprovar as atividades turísticas a serem executadas;</a:t>
                      </a:r>
                    </a:p>
                    <a:p>
                      <a:pPr marL="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kern="1200" dirty="0"/>
                        <a:t>Conservação ambiental;</a:t>
                      </a:r>
                    </a:p>
                    <a:p>
                      <a:pPr marL="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kern="1200" dirty="0"/>
                        <a:t>Fomento a Pesquisas;</a:t>
                      </a:r>
                    </a:p>
                    <a:p>
                      <a:pPr marL="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kern="1200" dirty="0"/>
                        <a:t>Educação Ambiental;</a:t>
                      </a:r>
                    </a:p>
                    <a:p>
                      <a:pPr marL="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kern="1200" dirty="0"/>
                        <a:t>Prevenção e Combate a Incêndios;</a:t>
                      </a:r>
                    </a:p>
                    <a:p>
                      <a:pPr marL="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kern="1200" dirty="0"/>
                        <a:t>Monitorar e fiscalizar o desempenho privado.</a:t>
                      </a:r>
                    </a:p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kern="1200" noProof="0" dirty="0"/>
                        <a:t>Implantar infraestrutura para a visitação turística; </a:t>
                      </a:r>
                    </a:p>
                    <a:p>
                      <a:pPr marL="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kern="1200" noProof="0" dirty="0"/>
                        <a:t>Manter e preservar a infraestrutura de visitação existente;</a:t>
                      </a:r>
                    </a:p>
                    <a:p>
                      <a:pPr marL="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kern="1200" noProof="0" dirty="0"/>
                        <a:t>Garantir padrões superiores de serviços turísticos;</a:t>
                      </a:r>
                    </a:p>
                    <a:p>
                      <a:pPr marL="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kern="1200" noProof="0" dirty="0"/>
                        <a:t>Explorar comercialmente os serviços turísticos;</a:t>
                      </a:r>
                    </a:p>
                    <a:p>
                      <a:pPr marL="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kern="1200" noProof="0" dirty="0"/>
                        <a:t>Compartilhamento de receitas (conforme estudo de viabilidade).</a:t>
                      </a:r>
                    </a:p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9468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81A2292-BE7E-4CCD-B5A4-B96AAFE4C791}"/>
              </a:ext>
            </a:extLst>
          </p:cNvPr>
          <p:cNvSpPr/>
          <p:nvPr/>
        </p:nvSpPr>
        <p:spPr>
          <a:xfrm>
            <a:off x="52250" y="5550727"/>
            <a:ext cx="8177350" cy="544687"/>
          </a:xfrm>
          <a:prstGeom prst="rect">
            <a:avLst/>
          </a:prstGeom>
          <a:solidFill>
            <a:srgbClr val="124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INSTRUMENTOS JURÍDICOS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E98096C-3E27-4F82-B2D5-7BE4BE7E0648}"/>
              </a:ext>
            </a:extLst>
          </p:cNvPr>
          <p:cNvSpPr/>
          <p:nvPr/>
        </p:nvSpPr>
        <p:spPr>
          <a:xfrm>
            <a:off x="52250" y="6177965"/>
            <a:ext cx="9091750" cy="9233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Concessão, permissão ou autorização de uso;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Parcerias com o terceiro setor.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Adoção.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978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EFE6077-C23F-43A6-80C7-86C1726736D9}"/>
              </a:ext>
            </a:extLst>
          </p:cNvPr>
          <p:cNvSpPr/>
          <p:nvPr/>
        </p:nvSpPr>
        <p:spPr>
          <a:xfrm>
            <a:off x="-1" y="703824"/>
            <a:ext cx="4953001" cy="582525"/>
          </a:xfrm>
          <a:prstGeom prst="rect">
            <a:avLst/>
          </a:prstGeom>
          <a:solidFill>
            <a:srgbClr val="124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2D11495-6C2D-4F31-9C57-84E6B7B07551}"/>
              </a:ext>
            </a:extLst>
          </p:cNvPr>
          <p:cNvSpPr txBox="1"/>
          <p:nvPr/>
        </p:nvSpPr>
        <p:spPr>
          <a:xfrm>
            <a:off x="0" y="764253"/>
            <a:ext cx="487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/>
                <a:cs typeface="Arial"/>
              </a:rPr>
              <a:t>PARTICIPAÇÃO SOCIAL</a:t>
            </a:r>
            <a:endParaRPr lang="pt-B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92126" y="1476047"/>
            <a:ext cx="7576801" cy="3068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/>
              <a:t>Para cada projeto serão envolvidos: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 Gestores de UCs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Comunidade local;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 Conselho  consultivo da UC;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Circuito Turístico;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 Poder público municipal;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 Setor privado;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 Demais interessados da sociedade...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r="682" b="23726"/>
          <a:stretch/>
        </p:blipFill>
        <p:spPr>
          <a:xfrm>
            <a:off x="5486399" y="2727404"/>
            <a:ext cx="3356201" cy="18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13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1050</Words>
  <Application>Microsoft Office PowerPoint</Application>
  <PresentationFormat>Apresentação na tela (4:3)</PresentationFormat>
  <Paragraphs>197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Humana777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Não basta ter belezas e riquezas naturais...</vt:lpstr>
      <vt:lpstr>Apresentação do PowerPoint</vt:lpstr>
      <vt:lpstr>Apresentação do PowerPoint</vt:lpstr>
      <vt:lpstr>Apresentação do PowerPoint</vt:lpstr>
      <vt:lpstr>ARRANJO CONTRATUAL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2019-03-13T19:02:30Z</dcterms:created>
  <dcterms:modified xsi:type="dcterms:W3CDTF">2021-04-09T12:31:12Z</dcterms:modified>
</cp:coreProperties>
</file>